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4"/>
  </p:sldMasterIdLst>
  <p:notesMasterIdLst>
    <p:notesMasterId r:id="rId12"/>
  </p:notesMasterIdLst>
  <p:handoutMasterIdLst>
    <p:handoutMasterId r:id="rId13"/>
  </p:handoutMasterIdLst>
  <p:sldIdLst>
    <p:sldId id="308" r:id="rId5"/>
    <p:sldId id="302" r:id="rId6"/>
    <p:sldId id="303" r:id="rId7"/>
    <p:sldId id="304" r:id="rId8"/>
    <p:sldId id="305" r:id="rId9"/>
    <p:sldId id="307" r:id="rId10"/>
    <p:sldId id="306" r:id="rId11"/>
  </p:sldIdLst>
  <p:sldSz cx="12192000" cy="6858000"/>
  <p:notesSz cx="6858000" cy="9144000"/>
  <p:custDataLst>
    <p:tags r:id="rId14"/>
  </p:custDataLst>
  <p:defaultTextStyle>
    <a:defPPr>
      <a:defRPr lang="de-DE"/>
    </a:defPPr>
    <a:lvl1pPr algn="ctr" defTabSz="457200" rtl="0" fontAlgn="base">
      <a:spcBef>
        <a:spcPct val="0"/>
      </a:spcBef>
      <a:spcAft>
        <a:spcPct val="0"/>
      </a:spcAft>
      <a:defRPr sz="2000" kern="1200">
        <a:solidFill>
          <a:schemeClr val="folHlink"/>
        </a:solidFill>
        <a:latin typeface="Arial" charset="0"/>
        <a:ea typeface="ヒラギノ角ゴ Pro W3" pitchFamily="-110" charset="-128"/>
        <a:cs typeface="+mn-cs"/>
      </a:defRPr>
    </a:lvl1pPr>
    <a:lvl2pPr marL="457200" algn="ctr" defTabSz="457200" rtl="0" fontAlgn="base">
      <a:spcBef>
        <a:spcPct val="0"/>
      </a:spcBef>
      <a:spcAft>
        <a:spcPct val="0"/>
      </a:spcAft>
      <a:defRPr sz="2000" kern="1200">
        <a:solidFill>
          <a:schemeClr val="folHlink"/>
        </a:solidFill>
        <a:latin typeface="Arial" charset="0"/>
        <a:ea typeface="ヒラギノ角ゴ Pro W3" pitchFamily="-110" charset="-128"/>
        <a:cs typeface="+mn-cs"/>
      </a:defRPr>
    </a:lvl2pPr>
    <a:lvl3pPr marL="914400" algn="ctr" defTabSz="457200" rtl="0" fontAlgn="base">
      <a:spcBef>
        <a:spcPct val="0"/>
      </a:spcBef>
      <a:spcAft>
        <a:spcPct val="0"/>
      </a:spcAft>
      <a:defRPr sz="2000" kern="1200">
        <a:solidFill>
          <a:schemeClr val="folHlink"/>
        </a:solidFill>
        <a:latin typeface="Arial" charset="0"/>
        <a:ea typeface="ヒラギノ角ゴ Pro W3" pitchFamily="-110" charset="-128"/>
        <a:cs typeface="+mn-cs"/>
      </a:defRPr>
    </a:lvl3pPr>
    <a:lvl4pPr marL="1371600" algn="ctr" defTabSz="457200" rtl="0" fontAlgn="base">
      <a:spcBef>
        <a:spcPct val="0"/>
      </a:spcBef>
      <a:spcAft>
        <a:spcPct val="0"/>
      </a:spcAft>
      <a:defRPr sz="2000" kern="1200">
        <a:solidFill>
          <a:schemeClr val="folHlink"/>
        </a:solidFill>
        <a:latin typeface="Arial" charset="0"/>
        <a:ea typeface="ヒラギノ角ゴ Pro W3" pitchFamily="-110" charset="-128"/>
        <a:cs typeface="+mn-cs"/>
      </a:defRPr>
    </a:lvl4pPr>
    <a:lvl5pPr marL="1828800" algn="ctr" defTabSz="457200" rtl="0" fontAlgn="base">
      <a:spcBef>
        <a:spcPct val="0"/>
      </a:spcBef>
      <a:spcAft>
        <a:spcPct val="0"/>
      </a:spcAft>
      <a:defRPr sz="2000" kern="1200">
        <a:solidFill>
          <a:schemeClr val="folHlink"/>
        </a:solidFill>
        <a:latin typeface="Arial" charset="0"/>
        <a:ea typeface="ヒラギノ角ゴ Pro W3" pitchFamily="-110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folHlink"/>
        </a:solidFill>
        <a:latin typeface="Arial" charset="0"/>
        <a:ea typeface="ヒラギノ角ゴ Pro W3" pitchFamily="-110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folHlink"/>
        </a:solidFill>
        <a:latin typeface="Arial" charset="0"/>
        <a:ea typeface="ヒラギノ角ゴ Pro W3" pitchFamily="-110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folHlink"/>
        </a:solidFill>
        <a:latin typeface="Arial" charset="0"/>
        <a:ea typeface="ヒラギノ角ゴ Pro W3" pitchFamily="-110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folHlink"/>
        </a:solidFill>
        <a:latin typeface="Arial" charset="0"/>
        <a:ea typeface="ヒラギノ角ゴ Pro W3" pitchFamily="-11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yer, Bianca" initials="BB" lastIdx="0" clrIdx="0">
    <p:extLst>
      <p:ext uri="{19B8F6BF-5375-455C-9EA6-DF929625EA0E}">
        <p15:presenceInfo xmlns:p15="http://schemas.microsoft.com/office/powerpoint/2012/main" userId="S::B8731@eon.com::0029f054-1ada-4197-860d-9ef4b9f3cce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BA5"/>
    <a:srgbClr val="004D8F"/>
    <a:srgbClr val="56AF31"/>
    <a:srgbClr val="92D050"/>
    <a:srgbClr val="B3E5FF"/>
    <a:srgbClr val="F2F2F2"/>
    <a:srgbClr val="DDDDDD"/>
    <a:srgbClr val="646363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57" autoAdjust="0"/>
  </p:normalViewPr>
  <p:slideViewPr>
    <p:cSldViewPr snapToObjects="1">
      <p:cViewPr varScale="1">
        <p:scale>
          <a:sx n="76" d="100"/>
          <a:sy n="76" d="100"/>
        </p:scale>
        <p:origin x="678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alt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1945404-A581-488F-8732-DB6F16BC1027}" type="datetime1">
              <a:rPr lang="de-DE" altLang="de-DE"/>
              <a:pPr/>
              <a:t>15.04.2021</a:t>
            </a:fld>
            <a:endParaRPr lang="de-DE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807B1EF-77A8-4E37-BB3F-5700DAA4226B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877877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alt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93F75CB-E3D6-470C-96D8-9FBA13425C76}" type="datetime1">
              <a:rPr lang="de-DE" altLang="de-DE"/>
              <a:pPr/>
              <a:t>15.04.2021</a:t>
            </a:fld>
            <a:endParaRPr lang="de-DE" alt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altLang="de-DE"/>
              <a:t>Mastertextformat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722EB08-3C79-4943-A2AB-99722EDD3863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34814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10" charset="-128"/>
        <a:cs typeface="Arial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10" charset="-128"/>
        <a:cs typeface="Arial" charset="0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10" charset="-128"/>
        <a:cs typeface="Arial" charset="0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10" charset="-128"/>
        <a:cs typeface="Arial" charset="0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10" charset="-128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22EB08-3C79-4943-A2AB-99722EDD3863}" type="slidenum">
              <a:rPr lang="de-DE" altLang="de-DE" smtClean="0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68097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22EB08-3C79-4943-A2AB-99722EDD3863}" type="slidenum">
              <a:rPr lang="de-DE" altLang="de-DE" smtClean="0"/>
              <a:pPr/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74714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22EB08-3C79-4943-A2AB-99722EDD3863}" type="slidenum">
              <a:rPr lang="de-DE" altLang="de-DE" smtClean="0"/>
              <a:pPr/>
              <a:t>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81124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22EB08-3C79-4943-A2AB-99722EDD3863}" type="slidenum">
              <a:rPr lang="de-DE" altLang="de-DE" smtClean="0"/>
              <a:pPr/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08946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22EB08-3C79-4943-A2AB-99722EDD3863}" type="slidenum">
              <a:rPr lang="de-DE" altLang="de-DE" smtClean="0"/>
              <a:pPr/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86739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22EB08-3C79-4943-A2AB-99722EDD3863}" type="slidenum">
              <a:rPr lang="de-DE" altLang="de-DE" smtClean="0"/>
              <a:pPr/>
              <a:t>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6144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5" name="Titelplatzhalter 1"/>
          <p:cNvSpPr>
            <a:spLocks noGrp="1"/>
          </p:cNvSpPr>
          <p:nvPr>
            <p:ph type="ctrTitle"/>
          </p:nvPr>
        </p:nvSpPr>
        <p:spPr>
          <a:xfrm>
            <a:off x="551384" y="3345178"/>
            <a:ext cx="11305255" cy="745021"/>
          </a:xfrm>
          <a:prstGeom prst="rect">
            <a:avLst/>
          </a:prstGeom>
        </p:spPr>
        <p:txBody>
          <a:bodyPr lIns="0" anchor="ctr" anchorCtr="0"/>
          <a:lstStyle>
            <a:lvl1pPr algn="l">
              <a:spcBef>
                <a:spcPct val="40000"/>
              </a:spcBef>
              <a:defRPr sz="4400" b="0" smtClean="0">
                <a:latin typeface="Nunito Sans" panose="00000500000000000000" pitchFamily="2" charset="0"/>
                <a:ea typeface="ヒラギノ角ゴ Pro W3" pitchFamily="-110" charset="-128"/>
              </a:defRPr>
            </a:lvl1pPr>
          </a:lstStyle>
          <a:p>
            <a:pPr lvl="0"/>
            <a:r>
              <a:rPr lang="de-DE" altLang="de-DE" noProof="0"/>
              <a:t>Titelmasterformat durch Klicken bearbeiten</a:t>
            </a:r>
            <a:endParaRPr lang="de-DE" altLang="de-DE" noProof="0" dirty="0"/>
          </a:p>
        </p:txBody>
      </p:sp>
      <p:sp>
        <p:nvSpPr>
          <p:cNvPr id="102406" name="Textplatzhalter 2"/>
          <p:cNvSpPr>
            <a:spLocks noGrp="1"/>
          </p:cNvSpPr>
          <p:nvPr>
            <p:ph type="subTitle" idx="1"/>
          </p:nvPr>
        </p:nvSpPr>
        <p:spPr>
          <a:xfrm>
            <a:off x="551385" y="4266280"/>
            <a:ext cx="11305254" cy="458864"/>
          </a:xfrm>
          <a:prstGeom prst="rect">
            <a:avLst/>
          </a:prstGeom>
        </p:spPr>
        <p:txBody>
          <a:bodyPr lIns="0" anchor="ctr" anchorCtr="0"/>
          <a:lstStyle>
            <a:lvl1pPr marL="0" indent="0" algn="l">
              <a:defRPr b="0" smtClean="0">
                <a:solidFill>
                  <a:schemeClr val="bg1"/>
                </a:solidFill>
                <a:latin typeface="Nunito Sans Light" panose="00000400000000000000" pitchFamily="2" charset="0"/>
                <a:ea typeface="ヒラギノ角ゴ Pro W3" pitchFamily="-110" charset="-128"/>
              </a:defRPr>
            </a:lvl1pPr>
          </a:lstStyle>
          <a:p>
            <a:pPr lvl="0"/>
            <a:r>
              <a:rPr lang="de-DE" altLang="de-DE" noProof="0"/>
              <a:t>Formatvorlage des Untertitelmasters durch Klicken bearbeiten</a:t>
            </a:r>
            <a:endParaRPr lang="de-DE" altLang="de-DE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platzhalter 1">
            <a:extLst>
              <a:ext uri="{FF2B5EF4-FFF2-40B4-BE49-F238E27FC236}">
                <a16:creationId xmlns:a16="http://schemas.microsoft.com/office/drawing/2014/main" id="{9DC5C10E-B09A-4A41-93DF-D56C92FE2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84" y="3345178"/>
            <a:ext cx="11305255" cy="745021"/>
          </a:xfrm>
          <a:prstGeom prst="rect">
            <a:avLst/>
          </a:prstGeom>
        </p:spPr>
        <p:txBody>
          <a:bodyPr lIns="0" anchor="ctr" anchorCtr="0"/>
          <a:lstStyle>
            <a:lvl1pPr algn="l">
              <a:spcBef>
                <a:spcPct val="40000"/>
              </a:spcBef>
              <a:defRPr sz="4400" b="0" smtClean="0">
                <a:latin typeface="Nunito Sans" panose="00000500000000000000" pitchFamily="2" charset="0"/>
                <a:ea typeface="ヒラギノ角ゴ Pro W3" pitchFamily="-110" charset="-128"/>
              </a:defRPr>
            </a:lvl1pPr>
          </a:lstStyle>
          <a:p>
            <a:pPr lvl="0"/>
            <a:r>
              <a:rPr lang="de-DE" altLang="de-DE" noProof="0"/>
              <a:t>Titelmasterformat durch Klicken bearbeiten</a:t>
            </a:r>
            <a:endParaRPr lang="de-DE" altLang="de-DE" noProof="0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9FA0AEA3-A840-44E4-BEFC-EA91680DD8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385" y="4266280"/>
            <a:ext cx="11305254" cy="458864"/>
          </a:xfrm>
          <a:prstGeom prst="rect">
            <a:avLst/>
          </a:prstGeom>
        </p:spPr>
        <p:txBody>
          <a:bodyPr lIns="0" anchor="ctr" anchorCtr="0"/>
          <a:lstStyle>
            <a:lvl1pPr marL="0" indent="0" algn="l">
              <a:defRPr b="0" smtClean="0">
                <a:solidFill>
                  <a:schemeClr val="bg1"/>
                </a:solidFill>
                <a:latin typeface="Nunito Sans Light" panose="00000400000000000000" pitchFamily="2" charset="0"/>
                <a:ea typeface="ヒラギノ角ゴ Pro W3" pitchFamily="-110" charset="-128"/>
              </a:defRPr>
            </a:lvl1pPr>
          </a:lstStyle>
          <a:p>
            <a:pPr lvl="0"/>
            <a:r>
              <a:rPr lang="de-DE" altLang="de-DE" noProof="0"/>
              <a:t>Formatvorlage des Untertitelmasters durch Klicken bearbeiten</a:t>
            </a:r>
            <a:endParaRPr lang="de-DE" altLang="de-DE" noProof="0" dirty="0"/>
          </a:p>
        </p:txBody>
      </p:sp>
    </p:spTree>
    <p:extLst>
      <p:ext uri="{BB962C8B-B14F-4D97-AF65-F5344CB8AC3E}">
        <p14:creationId xmlns:p14="http://schemas.microsoft.com/office/powerpoint/2010/main" val="329360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ohne Bil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EA028427-B093-4644-82E9-3D860D88F8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56628" y="6525345"/>
            <a:ext cx="335372" cy="16318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fld id="{289B7C50-35B3-412A-99C1-32780F5377C2}" type="slidenum">
              <a:rPr lang="de-DE" altLang="de-DE" smtClean="0"/>
              <a:pPr/>
              <a:t>‹Nr.›</a:t>
            </a:fld>
            <a:endParaRPr lang="de-DE" altLang="de-DE" dirty="0"/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4382B748-B60D-4899-9BD1-419636ABB747}"/>
              </a:ext>
            </a:extLst>
          </p:cNvPr>
          <p:cNvCxnSpPr/>
          <p:nvPr userDrawn="1"/>
        </p:nvCxnSpPr>
        <p:spPr>
          <a:xfrm>
            <a:off x="5087888" y="5373216"/>
            <a:ext cx="0" cy="683319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D704AA94-F43B-4972-8C2C-114D35120A19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335360" y="2348880"/>
            <a:ext cx="11521268" cy="4191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b="0">
                <a:solidFill>
                  <a:srgbClr val="646363"/>
                </a:solidFill>
                <a:latin typeface="Nunito Sans SemiBold" panose="00000700000000000000" pitchFamily="2" charset="0"/>
              </a:defRPr>
            </a:lvl1pPr>
            <a:lvl2pPr>
              <a:defRPr sz="1600">
                <a:solidFill>
                  <a:srgbClr val="646363"/>
                </a:solidFill>
                <a:latin typeface="Nunito Sans SemiBold" panose="00000700000000000000" pitchFamily="2" charset="0"/>
              </a:defRPr>
            </a:lvl2pPr>
            <a:lvl3pPr>
              <a:defRPr sz="1400">
                <a:solidFill>
                  <a:srgbClr val="646363"/>
                </a:solidFill>
                <a:latin typeface="Nunito Sans SemiBold" panose="00000700000000000000" pitchFamily="2" charset="0"/>
              </a:defRPr>
            </a:lvl3pPr>
            <a:lvl4pPr>
              <a:defRPr sz="1200">
                <a:solidFill>
                  <a:srgbClr val="646363"/>
                </a:solidFill>
                <a:latin typeface="Nunito Sans SemiBold" panose="00000700000000000000" pitchFamily="2" charset="0"/>
              </a:defRPr>
            </a:lvl4pPr>
            <a:lvl5pPr>
              <a:defRPr sz="1100">
                <a:solidFill>
                  <a:srgbClr val="646363"/>
                </a:solidFill>
                <a:latin typeface="Nunito Sans SemiBold" panose="00000700000000000000" pitchFamily="2" charset="0"/>
              </a:defRPr>
            </a:lvl5pPr>
          </a:lstStyle>
          <a:p>
            <a:pPr lvl="0"/>
            <a:r>
              <a:rPr lang="de-DE" altLang="de-DE"/>
              <a:t>Formatvorlagen des Textmasters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DE" altLang="de-DE" dirty="0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53A003B9-0B9C-4821-8EDB-256CBA0A98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306" y="116632"/>
            <a:ext cx="8938053" cy="447254"/>
          </a:xfrm>
          <a:prstGeom prst="rect">
            <a:avLst/>
          </a:prstGeom>
        </p:spPr>
        <p:txBody>
          <a:bodyPr lIns="0" anchor="ctr" anchorCtr="0"/>
          <a:lstStyle>
            <a:lvl1pPr algn="l">
              <a:spcBef>
                <a:spcPct val="40000"/>
              </a:spcBef>
              <a:defRPr sz="2400" b="0" smtClean="0">
                <a:latin typeface="Nunito Sans" panose="00000500000000000000" pitchFamily="2" charset="0"/>
                <a:ea typeface="ヒラギノ角ゴ Pro W3" pitchFamily="-110" charset="-128"/>
              </a:defRPr>
            </a:lvl1pPr>
          </a:lstStyle>
          <a:p>
            <a:pPr lvl="0"/>
            <a:r>
              <a:rPr lang="de-DE" altLang="de-DE" noProof="0"/>
              <a:t>Titelmasterformat durch Klicken bearbeiten</a:t>
            </a:r>
            <a:endParaRPr lang="de-DE" altLang="de-DE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8C7F92C-15B3-4725-9680-8C169A6B16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5360" y="1268760"/>
            <a:ext cx="8260366" cy="44725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4D8F"/>
                </a:solidFill>
                <a:latin typeface="Nunito Sans" panose="00000500000000000000" pitchFamily="2" charset="0"/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6" name="Textplatzhalter 5">
            <a:extLst>
              <a:ext uri="{FF2B5EF4-FFF2-40B4-BE49-F238E27FC236}">
                <a16:creationId xmlns:a16="http://schemas.microsoft.com/office/drawing/2014/main" id="{B35D5F57-AD4C-41D2-AD90-45D1CA9F317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5360" y="1772816"/>
            <a:ext cx="8260366" cy="447253"/>
          </a:xfrm>
          <a:prstGeom prst="rect">
            <a:avLst/>
          </a:prstGeom>
        </p:spPr>
        <p:txBody>
          <a:bodyPr/>
          <a:lstStyle>
            <a:lvl1pPr>
              <a:defRPr sz="2800" b="0">
                <a:solidFill>
                  <a:srgbClr val="56AF31"/>
                </a:solidFill>
                <a:latin typeface="Nunito Sans" panose="00000500000000000000" pitchFamily="2" charset="0"/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7" name="Textplatzhalter 2">
            <a:extLst>
              <a:ext uri="{FF2B5EF4-FFF2-40B4-BE49-F238E27FC236}">
                <a16:creationId xmlns:a16="http://schemas.microsoft.com/office/drawing/2014/main" id="{76FA7957-C0EF-4052-A8AF-EE1AD64A9E54}"/>
              </a:ext>
            </a:extLst>
          </p:cNvPr>
          <p:cNvSpPr>
            <a:spLocks noGrp="1"/>
          </p:cNvSpPr>
          <p:nvPr>
            <p:ph type="subTitle" idx="12"/>
          </p:nvPr>
        </p:nvSpPr>
        <p:spPr>
          <a:xfrm>
            <a:off x="398307" y="579512"/>
            <a:ext cx="8938053" cy="447253"/>
          </a:xfrm>
          <a:prstGeom prst="rect">
            <a:avLst/>
          </a:prstGeom>
        </p:spPr>
        <p:txBody>
          <a:bodyPr lIns="0" anchor="ctr" anchorCtr="0"/>
          <a:lstStyle>
            <a:lvl1pPr marL="0" indent="0" algn="l">
              <a:defRPr b="0" smtClean="0">
                <a:solidFill>
                  <a:schemeClr val="bg1"/>
                </a:solidFill>
                <a:latin typeface="Nunito Sans Light" panose="00000400000000000000" pitchFamily="2" charset="0"/>
                <a:ea typeface="ヒラギノ角ゴ Pro W3" pitchFamily="-110" charset="-128"/>
              </a:defRPr>
            </a:lvl1pPr>
          </a:lstStyle>
          <a:p>
            <a:pPr lvl="0"/>
            <a:r>
              <a:rPr lang="de-DE" altLang="de-DE" noProof="0"/>
              <a:t>Formatvorlage des Untertitelmasters durch Klicken bearbeiten</a:t>
            </a:r>
            <a:endParaRPr lang="de-DE" altLang="de-DE" noProof="0" dirty="0"/>
          </a:p>
        </p:txBody>
      </p:sp>
    </p:spTree>
    <p:extLst>
      <p:ext uri="{BB962C8B-B14F-4D97-AF65-F5344CB8AC3E}">
        <p14:creationId xmlns:p14="http://schemas.microsoft.com/office/powerpoint/2010/main" val="1903295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mit Bil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6190A1AE-D49B-4931-914C-73B269C56C6B}"/>
              </a:ext>
            </a:extLst>
          </p:cNvPr>
          <p:cNvSpPr>
            <a:spLocks noGrp="1"/>
          </p:cNvSpPr>
          <p:nvPr>
            <p:ph idx="11"/>
          </p:nvPr>
        </p:nvSpPr>
        <p:spPr bwMode="auto">
          <a:xfrm>
            <a:off x="7248128" y="2348880"/>
            <a:ext cx="4536504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b="0">
                <a:solidFill>
                  <a:srgbClr val="646363"/>
                </a:solidFill>
                <a:latin typeface="Nunito Sans SemiBold" panose="00000700000000000000" pitchFamily="2" charset="0"/>
              </a:defRPr>
            </a:lvl1pPr>
            <a:lvl2pPr>
              <a:defRPr sz="1600">
                <a:solidFill>
                  <a:srgbClr val="646363"/>
                </a:solidFill>
                <a:latin typeface="Nunito Sans SemiBold" panose="00000700000000000000" pitchFamily="2" charset="0"/>
              </a:defRPr>
            </a:lvl2pPr>
            <a:lvl3pPr>
              <a:defRPr sz="1400">
                <a:solidFill>
                  <a:srgbClr val="646363"/>
                </a:solidFill>
                <a:latin typeface="Nunito Sans SemiBold" panose="00000700000000000000" pitchFamily="2" charset="0"/>
              </a:defRPr>
            </a:lvl3pPr>
            <a:lvl4pPr>
              <a:defRPr sz="1200">
                <a:solidFill>
                  <a:srgbClr val="646363"/>
                </a:solidFill>
                <a:latin typeface="Nunito Sans SemiBold" panose="00000700000000000000" pitchFamily="2" charset="0"/>
              </a:defRPr>
            </a:lvl4pPr>
            <a:lvl5pPr>
              <a:defRPr sz="1100">
                <a:solidFill>
                  <a:srgbClr val="646363"/>
                </a:solidFill>
                <a:latin typeface="Nunito Sans SemiBold" panose="00000700000000000000" pitchFamily="2" charset="0"/>
              </a:defRPr>
            </a:lvl5pPr>
          </a:lstStyle>
          <a:p>
            <a:pPr lvl="0"/>
            <a:r>
              <a:rPr lang="de-DE" altLang="de-DE"/>
              <a:t>Formatvorlagen des Textmasters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DE" altLang="de-DE" dirty="0"/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5347F0A2-FF57-4E4B-82C2-1656404D67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56628" y="6525345"/>
            <a:ext cx="335372" cy="16318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fld id="{289B7C50-35B3-412A-99C1-32780F5377C2}" type="slidenum">
              <a:rPr lang="de-DE" altLang="de-DE" smtClean="0"/>
              <a:pPr/>
              <a:t>‹Nr.›</a:t>
            </a:fld>
            <a:endParaRPr lang="de-DE" altLang="de-DE" dirty="0"/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9FA32A40-8359-45E2-8DF9-88E41F2719AF}"/>
              </a:ext>
            </a:extLst>
          </p:cNvPr>
          <p:cNvCxnSpPr/>
          <p:nvPr userDrawn="1"/>
        </p:nvCxnSpPr>
        <p:spPr>
          <a:xfrm>
            <a:off x="5087888" y="5373216"/>
            <a:ext cx="0" cy="683319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A9F99D9D-0C27-459B-B6C9-13B9E7E9F907}"/>
              </a:ext>
            </a:extLst>
          </p:cNvPr>
          <p:cNvSpPr>
            <a:spLocks noGrp="1"/>
          </p:cNvSpPr>
          <p:nvPr>
            <p:ph idx="12"/>
          </p:nvPr>
        </p:nvSpPr>
        <p:spPr bwMode="auto">
          <a:xfrm>
            <a:off x="335360" y="2348880"/>
            <a:ext cx="6696742" cy="4191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b="0">
                <a:solidFill>
                  <a:srgbClr val="646363"/>
                </a:solidFill>
                <a:latin typeface="Nunito Sans SemiBold" panose="00000700000000000000" pitchFamily="2" charset="0"/>
              </a:defRPr>
            </a:lvl1pPr>
            <a:lvl2pPr>
              <a:defRPr sz="1600">
                <a:solidFill>
                  <a:srgbClr val="646363"/>
                </a:solidFill>
                <a:latin typeface="Nunito Sans SemiBold" panose="00000700000000000000" pitchFamily="2" charset="0"/>
              </a:defRPr>
            </a:lvl2pPr>
            <a:lvl3pPr>
              <a:defRPr sz="1400">
                <a:solidFill>
                  <a:srgbClr val="646363"/>
                </a:solidFill>
                <a:latin typeface="Nunito Sans SemiBold" panose="00000700000000000000" pitchFamily="2" charset="0"/>
              </a:defRPr>
            </a:lvl3pPr>
            <a:lvl4pPr>
              <a:defRPr sz="1200">
                <a:solidFill>
                  <a:srgbClr val="646363"/>
                </a:solidFill>
                <a:latin typeface="Nunito Sans SemiBold" panose="00000700000000000000" pitchFamily="2" charset="0"/>
              </a:defRPr>
            </a:lvl4pPr>
            <a:lvl5pPr>
              <a:defRPr sz="1100">
                <a:solidFill>
                  <a:srgbClr val="646363"/>
                </a:solidFill>
                <a:latin typeface="Nunito Sans SemiBold" panose="00000700000000000000" pitchFamily="2" charset="0"/>
              </a:defRPr>
            </a:lvl5pPr>
          </a:lstStyle>
          <a:p>
            <a:pPr lvl="0"/>
            <a:r>
              <a:rPr lang="de-DE" altLang="de-DE"/>
              <a:t>Formatvorlagen des Textmasters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DE" altLang="de-DE" dirty="0"/>
          </a:p>
        </p:txBody>
      </p:sp>
      <p:sp>
        <p:nvSpPr>
          <p:cNvPr id="19" name="Titelplatzhalter 1">
            <a:extLst>
              <a:ext uri="{FF2B5EF4-FFF2-40B4-BE49-F238E27FC236}">
                <a16:creationId xmlns:a16="http://schemas.microsoft.com/office/drawing/2014/main" id="{69CF10F2-356C-403B-992D-B3F7EFCD3E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306" y="116632"/>
            <a:ext cx="8938053" cy="447254"/>
          </a:xfrm>
          <a:prstGeom prst="rect">
            <a:avLst/>
          </a:prstGeom>
        </p:spPr>
        <p:txBody>
          <a:bodyPr lIns="0" anchor="ctr" anchorCtr="0"/>
          <a:lstStyle>
            <a:lvl1pPr algn="l">
              <a:spcBef>
                <a:spcPct val="40000"/>
              </a:spcBef>
              <a:defRPr sz="2400" b="0" smtClean="0">
                <a:latin typeface="Nunito Sans" panose="00000500000000000000" pitchFamily="2" charset="0"/>
                <a:ea typeface="ヒラギノ角ゴ Pro W3" pitchFamily="-110" charset="-128"/>
              </a:defRPr>
            </a:lvl1pPr>
          </a:lstStyle>
          <a:p>
            <a:pPr lvl="0"/>
            <a:r>
              <a:rPr lang="de-DE" altLang="de-DE" noProof="0"/>
              <a:t>Titelmasterformat durch Klicken bearbeiten</a:t>
            </a:r>
            <a:endParaRPr lang="de-DE" altLang="de-DE" noProof="0" dirty="0"/>
          </a:p>
        </p:txBody>
      </p:sp>
      <p:sp>
        <p:nvSpPr>
          <p:cNvPr id="20" name="Textplatzhalter 5">
            <a:extLst>
              <a:ext uri="{FF2B5EF4-FFF2-40B4-BE49-F238E27FC236}">
                <a16:creationId xmlns:a16="http://schemas.microsoft.com/office/drawing/2014/main" id="{A1B46DAA-222D-444F-8854-06F3B7BD6C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5360" y="1268760"/>
            <a:ext cx="8260366" cy="44725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4D8F"/>
                </a:solidFill>
                <a:latin typeface="Nunito Sans" panose="00000500000000000000" pitchFamily="2" charset="0"/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1" name="Textplatzhalter 5">
            <a:extLst>
              <a:ext uri="{FF2B5EF4-FFF2-40B4-BE49-F238E27FC236}">
                <a16:creationId xmlns:a16="http://schemas.microsoft.com/office/drawing/2014/main" id="{C56B49B0-2FC3-4F4B-A93F-A3188ADC0C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360" y="1772816"/>
            <a:ext cx="8260366" cy="447253"/>
          </a:xfrm>
          <a:prstGeom prst="rect">
            <a:avLst/>
          </a:prstGeom>
        </p:spPr>
        <p:txBody>
          <a:bodyPr/>
          <a:lstStyle>
            <a:lvl1pPr>
              <a:defRPr sz="2800" b="0">
                <a:solidFill>
                  <a:srgbClr val="56AF31"/>
                </a:solidFill>
                <a:latin typeface="Nunito Sans" panose="00000500000000000000" pitchFamily="2" charset="0"/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2" name="Textplatzhalter 2">
            <a:extLst>
              <a:ext uri="{FF2B5EF4-FFF2-40B4-BE49-F238E27FC236}">
                <a16:creationId xmlns:a16="http://schemas.microsoft.com/office/drawing/2014/main" id="{9F03479E-0C46-4416-BAAB-0A35FE94FF4F}"/>
              </a:ext>
            </a:extLst>
          </p:cNvPr>
          <p:cNvSpPr>
            <a:spLocks noGrp="1"/>
          </p:cNvSpPr>
          <p:nvPr>
            <p:ph type="subTitle" idx="14"/>
          </p:nvPr>
        </p:nvSpPr>
        <p:spPr>
          <a:xfrm>
            <a:off x="398307" y="579512"/>
            <a:ext cx="8938053" cy="447253"/>
          </a:xfrm>
          <a:prstGeom prst="rect">
            <a:avLst/>
          </a:prstGeom>
        </p:spPr>
        <p:txBody>
          <a:bodyPr lIns="0" anchor="ctr" anchorCtr="0"/>
          <a:lstStyle>
            <a:lvl1pPr marL="0" indent="0" algn="l">
              <a:defRPr b="0" smtClean="0">
                <a:solidFill>
                  <a:schemeClr val="bg1"/>
                </a:solidFill>
                <a:latin typeface="Nunito Sans Light" panose="00000400000000000000" pitchFamily="2" charset="0"/>
                <a:ea typeface="ヒラギノ角ゴ Pro W3" pitchFamily="-110" charset="-128"/>
              </a:defRPr>
            </a:lvl1pPr>
          </a:lstStyle>
          <a:p>
            <a:pPr lvl="0"/>
            <a:r>
              <a:rPr lang="de-DE" altLang="de-DE" noProof="0"/>
              <a:t>Formatvorlage des Untertitelmasters durch Klicken bearbeiten</a:t>
            </a:r>
            <a:endParaRPr lang="de-DE" altLang="de-DE" noProof="0" dirty="0"/>
          </a:p>
        </p:txBody>
      </p:sp>
    </p:spTree>
    <p:extLst>
      <p:ext uri="{BB962C8B-B14F-4D97-AF65-F5344CB8AC3E}">
        <p14:creationId xmlns:p14="http://schemas.microsoft.com/office/powerpoint/2010/main" val="2806946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mit Tabel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7A0AED41-EF66-48D6-8047-629E88D1A30D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356170935"/>
              </p:ext>
            </p:extLst>
          </p:nvPr>
        </p:nvGraphicFramePr>
        <p:xfrm>
          <a:off x="335360" y="2478504"/>
          <a:ext cx="1152127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4">
                  <a:extLst>
                    <a:ext uri="{9D8B030D-6E8A-4147-A177-3AD203B41FA5}">
                      <a16:colId xmlns:a16="http://schemas.microsoft.com/office/drawing/2014/main" val="3623626849"/>
                    </a:ext>
                  </a:extLst>
                </a:gridCol>
                <a:gridCol w="2304254">
                  <a:extLst>
                    <a:ext uri="{9D8B030D-6E8A-4147-A177-3AD203B41FA5}">
                      <a16:colId xmlns:a16="http://schemas.microsoft.com/office/drawing/2014/main" val="2723219461"/>
                    </a:ext>
                  </a:extLst>
                </a:gridCol>
                <a:gridCol w="2304254">
                  <a:extLst>
                    <a:ext uri="{9D8B030D-6E8A-4147-A177-3AD203B41FA5}">
                      <a16:colId xmlns:a16="http://schemas.microsoft.com/office/drawing/2014/main" val="493247"/>
                    </a:ext>
                  </a:extLst>
                </a:gridCol>
                <a:gridCol w="2304254">
                  <a:extLst>
                    <a:ext uri="{9D8B030D-6E8A-4147-A177-3AD203B41FA5}">
                      <a16:colId xmlns:a16="http://schemas.microsoft.com/office/drawing/2014/main" val="808011873"/>
                    </a:ext>
                  </a:extLst>
                </a:gridCol>
                <a:gridCol w="2304254">
                  <a:extLst>
                    <a:ext uri="{9D8B030D-6E8A-4147-A177-3AD203B41FA5}">
                      <a16:colId xmlns:a16="http://schemas.microsoft.com/office/drawing/2014/main" val="22099360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6175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3544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7068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787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9292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0571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892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668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9543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8973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1"/>
                        </a:solidFill>
                        <a:latin typeface="Nunito Sans SemiBold" panose="00000700000000000000" pitchFamily="2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8005327"/>
                  </a:ext>
                </a:extLst>
              </a:tr>
            </a:tbl>
          </a:graphicData>
        </a:graphic>
      </p:graphicFrame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CEE3693E-EB2D-411E-9E7A-E54CF0A674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56628" y="6525345"/>
            <a:ext cx="335372" cy="16318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fld id="{289B7C50-35B3-412A-99C1-32780F5377C2}" type="slidenum">
              <a:rPr lang="de-DE" altLang="de-DE" smtClean="0"/>
              <a:pPr/>
              <a:t>‹Nr.›</a:t>
            </a:fld>
            <a:endParaRPr lang="de-DE" altLang="de-DE" dirty="0"/>
          </a:p>
        </p:txBody>
      </p:sp>
      <p:sp>
        <p:nvSpPr>
          <p:cNvPr id="16" name="Titelplatzhalter 1">
            <a:extLst>
              <a:ext uri="{FF2B5EF4-FFF2-40B4-BE49-F238E27FC236}">
                <a16:creationId xmlns:a16="http://schemas.microsoft.com/office/drawing/2014/main" id="{0123A2C2-F722-46AD-A940-0A1D9CF8B9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306" y="116632"/>
            <a:ext cx="8938053" cy="447254"/>
          </a:xfrm>
          <a:prstGeom prst="rect">
            <a:avLst/>
          </a:prstGeom>
        </p:spPr>
        <p:txBody>
          <a:bodyPr lIns="0" anchor="ctr" anchorCtr="0"/>
          <a:lstStyle>
            <a:lvl1pPr algn="l">
              <a:spcBef>
                <a:spcPct val="40000"/>
              </a:spcBef>
              <a:defRPr sz="2400" b="0" smtClean="0">
                <a:latin typeface="Nunito Sans" panose="00000500000000000000" pitchFamily="2" charset="0"/>
                <a:ea typeface="ヒラギノ角ゴ Pro W3" pitchFamily="-110" charset="-128"/>
              </a:defRPr>
            </a:lvl1pPr>
          </a:lstStyle>
          <a:p>
            <a:pPr lvl="0"/>
            <a:r>
              <a:rPr lang="de-DE" altLang="de-DE" noProof="0"/>
              <a:t>Titelmasterformat durch Klicken bearbeiten</a:t>
            </a:r>
            <a:endParaRPr lang="de-DE" altLang="de-DE" noProof="0" dirty="0"/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1A492BCD-9426-4B37-B291-118261E553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5360" y="1268760"/>
            <a:ext cx="8260366" cy="44725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4D8F"/>
                </a:solidFill>
                <a:latin typeface="Nunito Sans" panose="00000500000000000000" pitchFamily="2" charset="0"/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8" name="Textplatzhalter 5">
            <a:extLst>
              <a:ext uri="{FF2B5EF4-FFF2-40B4-BE49-F238E27FC236}">
                <a16:creationId xmlns:a16="http://schemas.microsoft.com/office/drawing/2014/main" id="{AE9463BC-AF71-487E-B971-15A1DA6E9C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5360" y="1772816"/>
            <a:ext cx="8260366" cy="447253"/>
          </a:xfrm>
          <a:prstGeom prst="rect">
            <a:avLst/>
          </a:prstGeom>
        </p:spPr>
        <p:txBody>
          <a:bodyPr/>
          <a:lstStyle>
            <a:lvl1pPr>
              <a:defRPr sz="2800" b="0">
                <a:solidFill>
                  <a:srgbClr val="56AF31"/>
                </a:solidFill>
                <a:latin typeface="Nunito Sans" panose="00000500000000000000" pitchFamily="2" charset="0"/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8F81D468-7E51-4163-87F4-805D76D9C3C3}"/>
              </a:ext>
            </a:extLst>
          </p:cNvPr>
          <p:cNvSpPr>
            <a:spLocks noGrp="1"/>
          </p:cNvSpPr>
          <p:nvPr>
            <p:ph type="subTitle" idx="12"/>
          </p:nvPr>
        </p:nvSpPr>
        <p:spPr>
          <a:xfrm>
            <a:off x="398307" y="579512"/>
            <a:ext cx="8938053" cy="447253"/>
          </a:xfrm>
          <a:prstGeom prst="rect">
            <a:avLst/>
          </a:prstGeom>
        </p:spPr>
        <p:txBody>
          <a:bodyPr lIns="0" anchor="ctr" anchorCtr="0"/>
          <a:lstStyle>
            <a:lvl1pPr marL="0" indent="0" algn="l">
              <a:defRPr b="0" smtClean="0">
                <a:solidFill>
                  <a:schemeClr val="bg1"/>
                </a:solidFill>
                <a:latin typeface="Nunito Sans Light" panose="00000400000000000000" pitchFamily="2" charset="0"/>
                <a:ea typeface="ヒラギノ角ゴ Pro W3" pitchFamily="-110" charset="-128"/>
              </a:defRPr>
            </a:lvl1pPr>
          </a:lstStyle>
          <a:p>
            <a:pPr lvl="0"/>
            <a:r>
              <a:rPr lang="de-DE" altLang="de-DE" noProof="0"/>
              <a:t>Formatvorlage des Untertitelmasters durch Klicken bearbeiten</a:t>
            </a:r>
            <a:endParaRPr lang="de-DE" altLang="de-DE" noProof="0" dirty="0"/>
          </a:p>
        </p:txBody>
      </p:sp>
    </p:spTree>
    <p:extLst>
      <p:ext uri="{BB962C8B-B14F-4D97-AF65-F5344CB8AC3E}">
        <p14:creationId xmlns:p14="http://schemas.microsoft.com/office/powerpoint/2010/main" val="4185227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flächiges Bild / Trennblat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>
            <a:extLst>
              <a:ext uri="{FF2B5EF4-FFF2-40B4-BE49-F238E27FC236}">
                <a16:creationId xmlns:a16="http://schemas.microsoft.com/office/drawing/2014/main" id="{BCBAFB98-45A9-404D-BD27-923A2737BCD3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07368" y="404664"/>
            <a:ext cx="11377264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b="0">
                <a:solidFill>
                  <a:srgbClr val="646363"/>
                </a:solidFill>
                <a:latin typeface="Nunito Sans SemiBold" panose="00000700000000000000" pitchFamily="2" charset="0"/>
              </a:defRPr>
            </a:lvl1pPr>
            <a:lvl2pPr>
              <a:defRPr sz="1600">
                <a:solidFill>
                  <a:srgbClr val="646363"/>
                </a:solidFill>
                <a:latin typeface="Nunito Sans SemiBold" panose="00000700000000000000" pitchFamily="2" charset="0"/>
              </a:defRPr>
            </a:lvl2pPr>
            <a:lvl3pPr>
              <a:defRPr sz="1400">
                <a:solidFill>
                  <a:srgbClr val="646363"/>
                </a:solidFill>
                <a:latin typeface="Nunito Sans SemiBold" panose="00000700000000000000" pitchFamily="2" charset="0"/>
              </a:defRPr>
            </a:lvl3pPr>
            <a:lvl4pPr>
              <a:defRPr sz="1200">
                <a:solidFill>
                  <a:srgbClr val="646363"/>
                </a:solidFill>
                <a:latin typeface="Nunito Sans SemiBold" panose="00000700000000000000" pitchFamily="2" charset="0"/>
              </a:defRPr>
            </a:lvl4pPr>
            <a:lvl5pPr>
              <a:defRPr sz="1100">
                <a:solidFill>
                  <a:srgbClr val="646363"/>
                </a:solidFill>
                <a:latin typeface="Nunito Sans SemiBold" panose="00000700000000000000" pitchFamily="2" charset="0"/>
              </a:defRPr>
            </a:lvl5pPr>
          </a:lstStyle>
          <a:p>
            <a:pPr lvl="0"/>
            <a:r>
              <a:rPr lang="de-DE" altLang="de-DE"/>
              <a:t>Formatvorlagen des Textmasters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29991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 der Präsenta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424B39F-2A22-4905-88B6-219ECF7E47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1384" y="3345178"/>
            <a:ext cx="11305255" cy="745021"/>
          </a:xfrm>
          <a:prstGeom prst="rect">
            <a:avLst/>
          </a:prstGeom>
        </p:spPr>
        <p:txBody>
          <a:bodyPr lIns="0" anchor="ctr" anchorCtr="0"/>
          <a:lstStyle>
            <a:lvl1pPr algn="l">
              <a:spcBef>
                <a:spcPct val="40000"/>
              </a:spcBef>
              <a:defRPr sz="4400" b="0" smtClean="0">
                <a:latin typeface="Nunito Sans" panose="00000500000000000000" pitchFamily="2" charset="0"/>
                <a:ea typeface="ヒラギノ角ゴ Pro W3" pitchFamily="-110" charset="-128"/>
              </a:defRPr>
            </a:lvl1pPr>
          </a:lstStyle>
          <a:p>
            <a:pPr lvl="0"/>
            <a:r>
              <a:rPr lang="de-DE" altLang="de-DE" noProof="0" dirty="0"/>
              <a:t>Vielen Dank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293D8A-950D-4269-A2FA-B075A1C34E3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1385" y="4266280"/>
            <a:ext cx="11305254" cy="458864"/>
          </a:xfrm>
          <a:prstGeom prst="rect">
            <a:avLst/>
          </a:prstGeom>
        </p:spPr>
        <p:txBody>
          <a:bodyPr lIns="0" anchor="ctr" anchorCtr="0"/>
          <a:lstStyle>
            <a:lvl1pPr marL="0" indent="0" algn="l">
              <a:defRPr b="0" smtClean="0">
                <a:solidFill>
                  <a:schemeClr val="bg1"/>
                </a:solidFill>
                <a:latin typeface="Nunito Sans Light" panose="00000400000000000000" pitchFamily="2" charset="0"/>
                <a:ea typeface="ヒラギノ角ゴ Pro W3" pitchFamily="-110" charset="-128"/>
              </a:defRPr>
            </a:lvl1pPr>
          </a:lstStyle>
          <a:p>
            <a:pPr lvl="0"/>
            <a:r>
              <a:rPr lang="de-DE" altLang="de-DE" noProof="0" dirty="0"/>
              <a:t>für Ihre Aufmerksamkeit</a:t>
            </a:r>
          </a:p>
        </p:txBody>
      </p:sp>
    </p:spTree>
    <p:extLst>
      <p:ext uri="{BB962C8B-B14F-4D97-AF65-F5344CB8AC3E}">
        <p14:creationId xmlns:p14="http://schemas.microsoft.com/office/powerpoint/2010/main" val="1994094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38" r:id="rId2"/>
    <p:sldLayoutId id="2147483734" r:id="rId3"/>
    <p:sldLayoutId id="2147483739" r:id="rId4"/>
    <p:sldLayoutId id="2147483740" r:id="rId5"/>
    <p:sldLayoutId id="2147483733" r:id="rId6"/>
    <p:sldLayoutId id="2147483736" r:id="rId7"/>
  </p:sldLayoutIdLst>
  <p:hf hdr="0" ftr="0" dt="0"/>
  <p:txStyles>
    <p:titleStyle>
      <a:lvl1pPr algn="l" defTabSz="457200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defRPr sz="2400" b="1" kern="1200">
          <a:solidFill>
            <a:schemeClr val="bg2"/>
          </a:solidFill>
          <a:latin typeface="Arial" charset="0"/>
          <a:ea typeface="ヒラギノ角ゴ Pro W3" pitchFamily="-65" charset="-128"/>
          <a:cs typeface="Verdana"/>
        </a:defRPr>
      </a:lvl1pPr>
      <a:lvl2pPr algn="l" defTabSz="457200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defRPr sz="2400" b="1">
          <a:solidFill>
            <a:schemeClr val="bg2"/>
          </a:solidFill>
          <a:latin typeface="Arial" charset="0"/>
          <a:ea typeface="ヒラギノ角ゴ Pro W3" pitchFamily="-65" charset="-128"/>
          <a:cs typeface="ヒラギノ角ゴ Pro W3" pitchFamily="-65" charset="-128"/>
        </a:defRPr>
      </a:lvl2pPr>
      <a:lvl3pPr algn="l" defTabSz="457200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defRPr sz="2400" b="1">
          <a:solidFill>
            <a:schemeClr val="bg2"/>
          </a:solidFill>
          <a:latin typeface="Arial" charset="0"/>
          <a:ea typeface="ヒラギノ角ゴ Pro W3" pitchFamily="-65" charset="-128"/>
          <a:cs typeface="ヒラギノ角ゴ Pro W3" pitchFamily="-65" charset="-128"/>
        </a:defRPr>
      </a:lvl3pPr>
      <a:lvl4pPr algn="l" defTabSz="457200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defRPr sz="2400" b="1">
          <a:solidFill>
            <a:schemeClr val="bg2"/>
          </a:solidFill>
          <a:latin typeface="Arial" charset="0"/>
          <a:ea typeface="ヒラギノ角ゴ Pro W3" pitchFamily="-65" charset="-128"/>
          <a:cs typeface="ヒラギノ角ゴ Pro W3" pitchFamily="-65" charset="-128"/>
        </a:defRPr>
      </a:lvl4pPr>
      <a:lvl5pPr algn="l" defTabSz="457200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defRPr sz="2400" b="1">
          <a:solidFill>
            <a:schemeClr val="bg2"/>
          </a:solidFill>
          <a:latin typeface="Arial" charset="0"/>
          <a:ea typeface="ヒラギノ角ゴ Pro W3" pitchFamily="-65" charset="-128"/>
          <a:cs typeface="ヒラギノ角ゴ Pro W3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65" charset="-128"/>
          <a:cs typeface="ヒラギノ角ゴ Pro W3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65" charset="-128"/>
          <a:cs typeface="ヒラギノ角ゴ Pro W3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65" charset="-128"/>
          <a:cs typeface="ヒラギノ角ゴ Pro W3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65" charset="-128"/>
          <a:cs typeface="ヒラギノ角ゴ Pro W3" pitchFamily="-65" charset="-128"/>
        </a:defRPr>
      </a:lvl9pPr>
    </p:titleStyle>
    <p:bodyStyle>
      <a:lvl1pPr marL="177800" indent="-177800" algn="l" defTabSz="457200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Clr>
          <a:srgbClr val="4D4D4D"/>
        </a:buClr>
        <a:buFont typeface="Wingdings" pitchFamily="2" charset="2"/>
        <a:defRPr sz="2400" b="1" kern="1200">
          <a:solidFill>
            <a:srgbClr val="4D4D4D"/>
          </a:solidFill>
          <a:latin typeface="Arial" charset="0"/>
          <a:ea typeface="ヒラギノ角ゴ Pro W3" pitchFamily="-65" charset="-128"/>
          <a:cs typeface="Verdana"/>
        </a:defRPr>
      </a:lvl1pPr>
      <a:lvl2pPr marL="449263" indent="-271463" algn="l" defTabSz="457200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Clr>
          <a:srgbClr val="4D4D4D"/>
        </a:buClr>
        <a:buChar char="•"/>
        <a:defRPr sz="2400" kern="1200">
          <a:solidFill>
            <a:srgbClr val="4D4D4D"/>
          </a:solidFill>
          <a:latin typeface="Arial" charset="0"/>
          <a:ea typeface="ヒラギノ角ゴ Pro W3" pitchFamily="-65" charset="-128"/>
          <a:cs typeface="Verdana"/>
        </a:defRPr>
      </a:lvl2pPr>
      <a:lvl3pPr marL="627063" indent="-177800" algn="l" defTabSz="457200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Clr>
          <a:srgbClr val="4D4D4D"/>
        </a:buClr>
        <a:buFont typeface="Arial" charset="0"/>
        <a:buChar char="•"/>
        <a:defRPr sz="1400" kern="1200">
          <a:solidFill>
            <a:srgbClr val="4D4D4D"/>
          </a:solidFill>
          <a:latin typeface="Arial" charset="0"/>
          <a:ea typeface="ヒラギノ角ゴ Pro W3" pitchFamily="-65" charset="-128"/>
          <a:cs typeface="Verdana"/>
        </a:defRPr>
      </a:lvl3pPr>
      <a:lvl4pPr marL="804863" indent="-177800" algn="l" defTabSz="457200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Clr>
          <a:srgbClr val="4D4D4D"/>
        </a:buClr>
        <a:buChar char="•"/>
        <a:defRPr kern="1200">
          <a:solidFill>
            <a:srgbClr val="4D4D4D"/>
          </a:solidFill>
          <a:latin typeface="Arial" charset="0"/>
          <a:ea typeface="ヒラギノ角ゴ Pro W3" pitchFamily="-65" charset="-128"/>
          <a:cs typeface="Verdana"/>
        </a:defRPr>
      </a:lvl4pPr>
      <a:lvl5pPr marL="982663" indent="-169863" algn="l" defTabSz="457200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Clr>
          <a:srgbClr val="4D4D4D"/>
        </a:buClr>
        <a:buChar char="•"/>
        <a:defRPr sz="1400" kern="1200">
          <a:solidFill>
            <a:srgbClr val="4D4D4D"/>
          </a:solidFill>
          <a:latin typeface="Arial" charset="0"/>
          <a:ea typeface="ヒラギノ角ゴ Pro W3" pitchFamily="-65" charset="-128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FAB045-259B-4903-8CD7-F85D4C499D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Auswertung Wahlprüfsteine Sachsen-Anhalt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4341F2D-49FE-4735-84D6-0EAF8A99CC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Mechanismus + Zuständigkeiten + Zusammenfassung</a:t>
            </a:r>
          </a:p>
        </p:txBody>
      </p:sp>
    </p:spTree>
    <p:extLst>
      <p:ext uri="{BB962C8B-B14F-4D97-AF65-F5344CB8AC3E}">
        <p14:creationId xmlns:p14="http://schemas.microsoft.com/office/powerpoint/2010/main" val="3606460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4D40856-D98D-4C18-B439-785044AF7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9B7C50-35B3-412A-99C1-32780F5377C2}" type="slidenum">
              <a:rPr lang="de-DE" altLang="de-DE" smtClean="0"/>
              <a:pPr/>
              <a:t>2</a:t>
            </a:fld>
            <a:endParaRPr lang="de-DE" alt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F183DE3-7EA2-4679-9615-0670558367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Auswertung | WPS </a:t>
            </a:r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1DA3D8ED-EA4C-496A-A511-DB0C389BA8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751139"/>
              </p:ext>
            </p:extLst>
          </p:nvPr>
        </p:nvGraphicFramePr>
        <p:xfrm>
          <a:off x="181633" y="1153529"/>
          <a:ext cx="11706878" cy="55105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31131">
                  <a:extLst>
                    <a:ext uri="{9D8B030D-6E8A-4147-A177-3AD203B41FA5}">
                      <a16:colId xmlns:a16="http://schemas.microsoft.com/office/drawing/2014/main" val="174107758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90389453"/>
                    </a:ext>
                  </a:extLst>
                </a:gridCol>
                <a:gridCol w="1695004">
                  <a:extLst>
                    <a:ext uri="{9D8B030D-6E8A-4147-A177-3AD203B41FA5}">
                      <a16:colId xmlns:a16="http://schemas.microsoft.com/office/drawing/2014/main" val="107390272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750109694"/>
                    </a:ext>
                  </a:extLst>
                </a:gridCol>
                <a:gridCol w="1689372">
                  <a:extLst>
                    <a:ext uri="{9D8B030D-6E8A-4147-A177-3AD203B41FA5}">
                      <a16:colId xmlns:a16="http://schemas.microsoft.com/office/drawing/2014/main" val="364413913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536019869"/>
                    </a:ext>
                  </a:extLst>
                </a:gridCol>
                <a:gridCol w="1726875">
                  <a:extLst>
                    <a:ext uri="{9D8B030D-6E8A-4147-A177-3AD203B41FA5}">
                      <a16:colId xmlns:a16="http://schemas.microsoft.com/office/drawing/2014/main" val="1657592762"/>
                    </a:ext>
                  </a:extLst>
                </a:gridCol>
              </a:tblGrid>
              <a:tr h="481703">
                <a:tc>
                  <a:txBody>
                    <a:bodyPr/>
                    <a:lstStyle/>
                    <a:p>
                      <a:endParaRPr lang="de-DE" sz="800" dirty="0"/>
                    </a:p>
                    <a:p>
                      <a:pPr algn="ctr"/>
                      <a:r>
                        <a:rPr lang="de-DE" sz="800" dirty="0"/>
                        <a:t>Fragen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CDU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SPD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FDP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Grüne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Linke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AfD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1659276"/>
                  </a:ext>
                </a:extLst>
              </a:tr>
              <a:tr h="243475">
                <a:tc rowSpan="2">
                  <a:txBody>
                    <a:bodyPr/>
                    <a:lstStyle/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a) Welche energiepolitischen Vorstellungen hat Ihre Partei, um Versorgungssicherheit, Bezahlbarkeit und Wirtschaftlichkeit der Energiewende zu gewährleisten?</a:t>
                      </a:r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482550"/>
                  </a:ext>
                </a:extLst>
              </a:tr>
              <a:tr h="1661515"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800" dirty="0"/>
                        <a:t>Verbraucherfreundlichkeit und Versorgungssicherheit prioritär</a:t>
                      </a:r>
                    </a:p>
                    <a:p>
                      <a:pPr algn="l"/>
                      <a:endParaRPr lang="de-DE" sz="800" dirty="0"/>
                    </a:p>
                    <a:p>
                      <a:pPr algn="l"/>
                      <a:r>
                        <a:rPr lang="de-DE" sz="800" dirty="0"/>
                        <a:t>Regenerative Energien stärker in Systemverantwortung einbinden</a:t>
                      </a:r>
                    </a:p>
                    <a:p>
                      <a:pPr algn="l"/>
                      <a:endParaRPr lang="de-DE" sz="800" dirty="0"/>
                    </a:p>
                    <a:p>
                      <a:pPr algn="l"/>
                      <a:r>
                        <a:rPr lang="de-DE" sz="800" dirty="0"/>
                        <a:t>Forschung und Entwicklung intensivieren (Energiespeicher, Power </a:t>
                      </a:r>
                      <a:r>
                        <a:rPr lang="de-DE" sz="800" dirty="0" err="1"/>
                        <a:t>to</a:t>
                      </a:r>
                      <a:r>
                        <a:rPr lang="de-DE" sz="800" dirty="0"/>
                        <a:t> Gas, Brennstoffzellentechnik)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Anpassung Kommunalverfassung für wirtschaftliche Tätigkeit zugunsten regionaler und umweltfreundlicher </a:t>
                      </a:r>
                      <a:r>
                        <a:rPr lang="de-DE" sz="800" b="0" u="none" dirty="0">
                          <a:solidFill>
                            <a:schemeClr val="tx1"/>
                          </a:solidFill>
                        </a:rPr>
                        <a:t>Energieversorgung</a:t>
                      </a:r>
                    </a:p>
                    <a:p>
                      <a:endParaRPr lang="de-DE" sz="800" b="0" u="none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800" b="0" u="none" dirty="0">
                          <a:solidFill>
                            <a:schemeClr val="tx1"/>
                          </a:solidFill>
                        </a:rPr>
                        <a:t>Klimaschutzgesetz: Pflichtaufgabe für Kommunen sichert Finanzierung</a:t>
                      </a:r>
                    </a:p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Klimaschutz marktwirtschaftlich realisieren 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kostengünstige CO2 Reduktion durch Emissionshandel und am Reduktionspfad orientierte Deckelung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Anreiz zu Entwicklung neuer Technologien und Geschäftsmodelle mit negativen Emissionen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800" dirty="0"/>
                        <a:t>100 Prozent EE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800" dirty="0"/>
                        <a:t>EE wirtschaftlicher -&gt; </a:t>
                      </a:r>
                      <a:r>
                        <a:rPr lang="de-DE" sz="800" baseline="0" dirty="0"/>
                        <a:t>Konventionelle nicht konkurrenzfähig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DE" sz="800" baseline="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800" baseline="0" dirty="0"/>
                        <a:t>Infrastruktur voll auf EE ausrichten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DE" sz="800" baseline="0" dirty="0"/>
                    </a:p>
                    <a:p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Investitionen in fossile Infrastruktur sind Fehlinvestitionen</a:t>
                      </a:r>
                    </a:p>
                    <a:p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technische Fortschritt wird zu Kostensenkungen bei den Erneuerbaren Energien sorgen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Energiewende kann nur erfolgreich sein, wenn sie sozial gerecht 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/>
                        <a:t>pro Senkung Stromsteuer, Auslaufen EEG und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/>
                        <a:t>bundeseinheitliche Netzentgelte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713640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endParaRPr lang="de-DE" sz="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b) Für welche konkreten Maßnahmen im Land wie im Bund würde sich Ihre Partei in der künftigen Landesregierung verwenden, um den Netzausbau speziell in der Hochspannung deutlich zu beschleunigen?</a:t>
                      </a:r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374077"/>
                  </a:ext>
                </a:extLst>
              </a:tr>
              <a:tr h="1704323"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800" dirty="0"/>
                        <a:t>Pro Netzausbau und für „praktikable und bezahlbare Lösungen“</a:t>
                      </a:r>
                    </a:p>
                    <a:p>
                      <a:pPr algn="l"/>
                      <a:r>
                        <a:rPr lang="de-DE" sz="800" dirty="0">
                          <a:sym typeface="Wingdings" panose="05000000000000000000" pitchFamily="2" charset="2"/>
                        </a:rPr>
                        <a:t> Aber keine konkreten Maßnahmen außer Fürsprache Freileitungskabel</a:t>
                      </a:r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Standardisierung der Genehmigungsverfahren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Öffentlichkeitsbeteiligung</a:t>
                      </a:r>
                    </a:p>
                    <a:p>
                      <a:endParaRPr lang="de-DE" sz="800" dirty="0"/>
                    </a:p>
                    <a:p>
                      <a:endParaRPr lang="de-DE" sz="800" dirty="0"/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Beitrag der Landesbehörden zu schnellen und sauberen Genehmigungsprozessen</a:t>
                      </a:r>
                    </a:p>
                    <a:p>
                      <a:r>
                        <a:rPr lang="de-DE" sz="800" dirty="0"/>
                        <a:t>Beschleunigung von Planungs- und Genehmigungsverfahren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Frühe Bürgerbeteiligung</a:t>
                      </a:r>
                    </a:p>
                    <a:p>
                      <a:r>
                        <a:rPr lang="de-DE" sz="800" dirty="0"/>
                        <a:t>Digitalisierung &amp; Bündelung der Verfahren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Wiedereinführung der Präklusion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Frühe u. fokussierte Mitwirkungspflicht von klageberechtigten Verbänden</a:t>
                      </a:r>
                    </a:p>
                    <a:p>
                      <a:r>
                        <a:rPr lang="de-DE" sz="800" dirty="0"/>
                        <a:t>Ressourcenaufbau bei Behörden und Gerichten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Planungsbeschleunigung darf nicht auf Kosten von Transparenz, Bürgerbeteiligung oder Um-</a:t>
                      </a:r>
                      <a:r>
                        <a:rPr lang="de-DE" sz="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weltschutz</a:t>
                      </a:r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gehen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DE" sz="800" baseline="0" dirty="0"/>
                    </a:p>
                    <a:p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Parallele Bearbeitung durch Digitalisierung ermöglichen</a:t>
                      </a:r>
                    </a:p>
                    <a:p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Genehmigungsbehörden und Gerichte besser (</a:t>
                      </a:r>
                      <a:r>
                        <a:rPr lang="de-DE" sz="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tech-nisch</a:t>
                      </a:r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/personell) ausstatten; </a:t>
                      </a:r>
                    </a:p>
                    <a:p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Beteiligung (v.a. Bürger*innen + Umweltverbände) müssen frühzeitiger stattfinden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 err="1"/>
                        <a:t>k.A</a:t>
                      </a:r>
                      <a:r>
                        <a:rPr lang="de-DE" sz="800" dirty="0"/>
                        <a:t>. zur Frage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Pro Speicher und Industrieansiedlung; 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gegen weitere Stromleitung zumal zum Abtransport regionalen EE-Stroms</a:t>
                      </a:r>
                    </a:p>
                    <a:p>
                      <a:endParaRPr lang="de-DE" sz="800" dirty="0"/>
                    </a:p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37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4967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4D40856-D98D-4C18-B439-785044AF7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9B7C50-35B3-412A-99C1-32780F5377C2}" type="slidenum">
              <a:rPr lang="de-DE" altLang="de-DE" smtClean="0"/>
              <a:pPr/>
              <a:t>3</a:t>
            </a:fld>
            <a:endParaRPr lang="de-DE" alt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F183DE3-7EA2-4679-9615-0670558367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Auswertung | WPS </a:t>
            </a:r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1DA3D8ED-EA4C-496A-A511-DB0C389BA8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313274"/>
              </p:ext>
            </p:extLst>
          </p:nvPr>
        </p:nvGraphicFramePr>
        <p:xfrm>
          <a:off x="149750" y="1173096"/>
          <a:ext cx="11706878" cy="533962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06039">
                  <a:extLst>
                    <a:ext uri="{9D8B030D-6E8A-4147-A177-3AD203B41FA5}">
                      <a16:colId xmlns:a16="http://schemas.microsoft.com/office/drawing/2014/main" val="1741077582"/>
                    </a:ext>
                  </a:extLst>
                </a:gridCol>
                <a:gridCol w="1895696">
                  <a:extLst>
                    <a:ext uri="{9D8B030D-6E8A-4147-A177-3AD203B41FA5}">
                      <a16:colId xmlns:a16="http://schemas.microsoft.com/office/drawing/2014/main" val="39038945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1073902722"/>
                    </a:ext>
                  </a:extLst>
                </a:gridCol>
                <a:gridCol w="1704704">
                  <a:extLst>
                    <a:ext uri="{9D8B030D-6E8A-4147-A177-3AD203B41FA5}">
                      <a16:colId xmlns:a16="http://schemas.microsoft.com/office/drawing/2014/main" val="1750109694"/>
                    </a:ext>
                  </a:extLst>
                </a:gridCol>
                <a:gridCol w="1535656">
                  <a:extLst>
                    <a:ext uri="{9D8B030D-6E8A-4147-A177-3AD203B41FA5}">
                      <a16:colId xmlns:a16="http://schemas.microsoft.com/office/drawing/2014/main" val="3644139132"/>
                    </a:ext>
                  </a:extLst>
                </a:gridCol>
                <a:gridCol w="1200648">
                  <a:extLst>
                    <a:ext uri="{9D8B030D-6E8A-4147-A177-3AD203B41FA5}">
                      <a16:colId xmlns:a16="http://schemas.microsoft.com/office/drawing/2014/main" val="536019869"/>
                    </a:ext>
                  </a:extLst>
                </a:gridCol>
                <a:gridCol w="1291927">
                  <a:extLst>
                    <a:ext uri="{9D8B030D-6E8A-4147-A177-3AD203B41FA5}">
                      <a16:colId xmlns:a16="http://schemas.microsoft.com/office/drawing/2014/main" val="1657592762"/>
                    </a:ext>
                  </a:extLst>
                </a:gridCol>
              </a:tblGrid>
              <a:tr h="462822">
                <a:tc>
                  <a:txBody>
                    <a:bodyPr/>
                    <a:lstStyle/>
                    <a:p>
                      <a:endParaRPr lang="de-DE" sz="800" dirty="0"/>
                    </a:p>
                    <a:p>
                      <a:pPr algn="ctr"/>
                      <a:r>
                        <a:rPr lang="de-DE" sz="800" dirty="0"/>
                        <a:t>Fragen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CDU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SPD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FDP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Grüne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Linke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AfD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1659276"/>
                  </a:ext>
                </a:extLst>
              </a:tr>
              <a:tr h="136365">
                <a:tc rowSpan="2">
                  <a:txBody>
                    <a:bodyPr/>
                    <a:lstStyle/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c) Wie wollen Sie die Akzeptanz der Energiewende in Sachsen-Anhalt erhöhen? Welche Möglichkeiten der gesellschaftlichen Teilhabe an der Energiewende stellen Sie sich vor? Welche Möglichkeiten zur Senkung Energiewende bedingter Belastungen der Netznutzer in Sachsen- Anhalt sehen Sie?</a:t>
                      </a:r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482550"/>
                  </a:ext>
                </a:extLst>
              </a:tr>
              <a:tr h="2188289"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Für Preisstabilität sowie intelligente Netzsteuerung </a:t>
                      </a:r>
                      <a:r>
                        <a:rPr lang="de-DE" sz="800" dirty="0">
                          <a:sym typeface="Wingdings" panose="05000000000000000000" pitchFamily="2" charset="2"/>
                        </a:rPr>
                        <a:t> aber keine schnelleren Genehmigungs-verfahren, aber erweiterte Bürgerbeteiligungen und genossenschaftliche Aktivitäten</a:t>
                      </a:r>
                      <a:r>
                        <a:rPr lang="de-DE" sz="800" dirty="0"/>
                        <a:t> </a:t>
                      </a:r>
                    </a:p>
                    <a:p>
                      <a:endParaRPr lang="de-DE" sz="80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/>
                        <a:t>Finanzierung durch Bund und EU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Mitmachprojekte, z. B. Mieterstrommodelle:</a:t>
                      </a:r>
                    </a:p>
                    <a:p>
                      <a:pPr marL="87313" lvl="1" indent="0"/>
                      <a:r>
                        <a:rPr lang="de-DE" sz="800" dirty="0"/>
                        <a:t>- Finanzielle Beteiligung Kommune sichert Wertschöpfung</a:t>
                      </a:r>
                    </a:p>
                    <a:p>
                      <a:pPr marL="87313" lvl="1" indent="0"/>
                      <a:r>
                        <a:rPr lang="de-DE" sz="800" dirty="0"/>
                        <a:t>- LENA-Servicestelle „Energiewende“ und kommunale Stadtwerke in hervorgehobener Rolle</a:t>
                      </a:r>
                    </a:p>
                    <a:p>
                      <a:pPr marL="87313" lvl="1" indent="0"/>
                      <a:r>
                        <a:rPr lang="de-DE" sz="800" dirty="0"/>
                        <a:t>- Bürger*</a:t>
                      </a:r>
                      <a:r>
                        <a:rPr lang="de-DE" sz="800" dirty="0" err="1"/>
                        <a:t>innenstromprojekte</a:t>
                      </a:r>
                      <a:endParaRPr lang="de-DE" sz="800" dirty="0"/>
                    </a:p>
                    <a:p>
                      <a:endParaRPr lang="de-DE" sz="800" dirty="0"/>
                    </a:p>
                    <a:p>
                      <a:r>
                        <a:rPr lang="de-DE" sz="800" b="0" dirty="0"/>
                        <a:t>Bundeseinheitliche Netzentgelte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ヒラギノ角ゴ Pro W3" pitchFamily="-110" charset="-128"/>
                          <a:cs typeface="Arial" charset="0"/>
                        </a:rPr>
                        <a:t>Einführung der 10H-Regelung</a:t>
                      </a:r>
                    </a:p>
                    <a:p>
                      <a:endParaRPr lang="de-DE" sz="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ヒラギノ角ゴ Pro W3" pitchFamily="-110" charset="-128"/>
                        <a:cs typeface="Arial" charset="0"/>
                      </a:endParaRP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ヒラギノ角ゴ Pro W3" pitchFamily="-110" charset="-128"/>
                          <a:cs typeface="Arial" charset="0"/>
                        </a:rPr>
                        <a:t>Beteiligung der Bürger vor Ort an den Einnahmen</a:t>
                      </a:r>
                    </a:p>
                    <a:p>
                      <a:endParaRPr lang="de-DE" sz="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ヒラギノ角ゴ Pro W3" pitchFamily="-110" charset="-128"/>
                        <a:cs typeface="Arial" charset="0"/>
                      </a:endParaRP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ヒラギノ角ゴ Pro W3" pitchFamily="-110" charset="-128"/>
                          <a:cs typeface="Arial" charset="0"/>
                        </a:rPr>
                        <a:t>Deckung des Bedarfs and erneuerbaren Energien (P2G) durch Importe</a:t>
                      </a:r>
                    </a:p>
                    <a:p>
                      <a:endParaRPr lang="de-DE" sz="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ヒラギノ角ゴ Pro W3" pitchFamily="-110" charset="-128"/>
                        <a:cs typeface="Arial" charset="0"/>
                      </a:endParaRPr>
                    </a:p>
                    <a:p>
                      <a:r>
                        <a:rPr lang="de-DE" sz="800" b="0" dirty="0"/>
                        <a:t>H2 Produktion durch Offshore Überproduktion</a:t>
                      </a:r>
                    </a:p>
                    <a:p>
                      <a:endParaRPr lang="de-DE" sz="800" b="0" dirty="0"/>
                    </a:p>
                    <a:p>
                      <a:r>
                        <a:rPr lang="de-DE" sz="800" b="0" dirty="0"/>
                        <a:t>Kosten der Energiewende durch marktwirtschaftliche Anreize niedrig halten</a:t>
                      </a:r>
                    </a:p>
                    <a:p>
                      <a:endParaRPr lang="de-DE" sz="800" b="0" dirty="0"/>
                    </a:p>
                    <a:p>
                      <a:r>
                        <a:rPr lang="de-DE" sz="800" b="0" dirty="0"/>
                        <a:t>EEG Fehlanreize beenden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EE haben keine Akzeptanzproblem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DE" sz="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Die Ausnahmen vor Großverbraucher bei der EEG-Umlage haben für eine erhöhte Belastung der Endverbraucher*innen geführt. Sie sind auf ein absolutes Mindestmaß zu reduzieren.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DE" sz="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Subventionen in fossile Energien ob indirekt oder direkt müssen abgebaut werden und zur Förderung Erneuerbarer Energien eingesetzt werden. </a:t>
                      </a:r>
                    </a:p>
                    <a:p>
                      <a:endParaRPr lang="de-DE" sz="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Pro:</a:t>
                      </a:r>
                    </a:p>
                    <a:p>
                      <a:r>
                        <a:rPr lang="de-DE" sz="800" dirty="0"/>
                        <a:t>Angleichung der Netzentgelte</a:t>
                      </a:r>
                    </a:p>
                    <a:p>
                      <a:r>
                        <a:rPr lang="de-DE" sz="800" dirty="0"/>
                        <a:t>Senkung der Stromsteuer auf EU-Niveau</a:t>
                      </a:r>
                    </a:p>
                    <a:p>
                      <a:r>
                        <a:rPr lang="de-DE" sz="800" dirty="0"/>
                        <a:t>Internalisierung umweltschädlicher Kosten bei anderen Energieträgern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 err="1"/>
                        <a:t>Con</a:t>
                      </a:r>
                      <a:r>
                        <a:rPr lang="de-DE" sz="800" dirty="0"/>
                        <a:t>:</a:t>
                      </a:r>
                    </a:p>
                    <a:p>
                      <a:r>
                        <a:rPr lang="de-DE" sz="800" dirty="0"/>
                        <a:t>verpflichtende Beteiligungsmodele</a:t>
                      </a:r>
                    </a:p>
                    <a:p>
                      <a:r>
                        <a:rPr lang="de-DE" sz="800" dirty="0"/>
                        <a:t>Zusammenschlüsse wie Bürger-genossenschaften</a:t>
                      </a:r>
                    </a:p>
                    <a:p>
                      <a:r>
                        <a:rPr lang="de-DE" sz="800" dirty="0"/>
                        <a:t>Breite Beteiligungskultur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/>
                        <a:t>Pro Ehrlichkeit/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/>
                        <a:t>Transparenz bei Energiewende,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/>
                        <a:t>Wertschöpfung/Teil-habe an Energiewende und Stärkung Mitbestimmung Kommunen/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 err="1"/>
                        <a:t>BürgerINNEN</a:t>
                      </a:r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  <a:p>
                      <a:endParaRPr lang="de-DE" sz="800" dirty="0">
                        <a:solidFill>
                          <a:schemeClr val="tx1"/>
                        </a:solidFill>
                      </a:endParaRPr>
                    </a:p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7136406"/>
                  </a:ext>
                </a:extLst>
              </a:tr>
              <a:tr h="213365">
                <a:tc rowSpan="2">
                  <a:txBody>
                    <a:bodyPr/>
                    <a:lstStyle/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d) Welche Vorstellungen haben Sie, um langfristig die Wirtschaftlichkeit der Gasverteilnetze bzw. neuer Ortserschließungen in der Fläche zu erhalten?</a:t>
                      </a:r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374077"/>
                  </a:ext>
                </a:extLst>
              </a:tr>
              <a:tr h="1493557"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Keine konkreten Vorstellungen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Öffentliche Gasverteilnetze sind Wettbewerbs- und Standortfaktor – weiter unterhalten und ausbauen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Wasserstoff neues Potenzial für bestehende Netze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Schwerpunkt Wasserstofferzeugung vs. Gasverteilnetze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Gas ist Brückentechnologie; langfristig Umrüstung auf Wasserstoffverteilnetze;</a:t>
                      </a:r>
                    </a:p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Gasverteilnetz für Übergang zu H2 Wirtschaft nutzen</a:t>
                      </a:r>
                    </a:p>
                    <a:p>
                      <a:r>
                        <a:rPr lang="de-DE" sz="800" dirty="0"/>
                        <a:t>Benachteiligung von P2X in REDII vermeiden</a:t>
                      </a:r>
                    </a:p>
                    <a:p>
                      <a:r>
                        <a:rPr lang="de-DE" sz="800" dirty="0"/>
                        <a:t>KfW-Unterstützung zur Umstellung des Netzes aus H2 und Biomethan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k.A</a:t>
                      </a:r>
                      <a:r>
                        <a:rPr lang="de-DE" sz="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Keine konkrete Beantwortung der Frage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Gasverteilnetze sollen zukünftig auch grünem Wasserstoff oder „Alternativen“ offen stehen</a:t>
                      </a:r>
                    </a:p>
                    <a:p>
                      <a:endParaRPr lang="de-DE" sz="800" dirty="0"/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-&gt; Verweis auf 1a+b) Senkung Stromsteuer und Abschaffung EEG-Umlage</a:t>
                      </a:r>
                    </a:p>
                    <a:p>
                      <a:endParaRPr lang="de-DE" sz="800" dirty="0"/>
                    </a:p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37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1081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4D40856-D98D-4C18-B439-785044AF7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9B7C50-35B3-412A-99C1-32780F5377C2}" type="slidenum">
              <a:rPr lang="de-DE" altLang="de-DE" smtClean="0"/>
              <a:pPr/>
              <a:t>4</a:t>
            </a:fld>
            <a:endParaRPr lang="de-DE" alt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F183DE3-7EA2-4679-9615-0670558367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Auswertung | WPS </a:t>
            </a:r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1DA3D8ED-EA4C-496A-A511-DB0C389BA8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763655"/>
              </p:ext>
            </p:extLst>
          </p:nvPr>
        </p:nvGraphicFramePr>
        <p:xfrm>
          <a:off x="119336" y="1124744"/>
          <a:ext cx="11852210" cy="559380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94999">
                  <a:extLst>
                    <a:ext uri="{9D8B030D-6E8A-4147-A177-3AD203B41FA5}">
                      <a16:colId xmlns:a16="http://schemas.microsoft.com/office/drawing/2014/main" val="1741077582"/>
                    </a:ext>
                  </a:extLst>
                </a:gridCol>
                <a:gridCol w="1676744">
                  <a:extLst>
                    <a:ext uri="{9D8B030D-6E8A-4147-A177-3AD203B41FA5}">
                      <a16:colId xmlns:a16="http://schemas.microsoft.com/office/drawing/2014/main" val="390389453"/>
                    </a:ext>
                  </a:extLst>
                </a:gridCol>
                <a:gridCol w="1676744">
                  <a:extLst>
                    <a:ext uri="{9D8B030D-6E8A-4147-A177-3AD203B41FA5}">
                      <a16:colId xmlns:a16="http://schemas.microsoft.com/office/drawing/2014/main" val="1073902722"/>
                    </a:ext>
                  </a:extLst>
                </a:gridCol>
                <a:gridCol w="1458039">
                  <a:extLst>
                    <a:ext uri="{9D8B030D-6E8A-4147-A177-3AD203B41FA5}">
                      <a16:colId xmlns:a16="http://schemas.microsoft.com/office/drawing/2014/main" val="1750109694"/>
                    </a:ext>
                  </a:extLst>
                </a:gridCol>
                <a:gridCol w="1757730">
                  <a:extLst>
                    <a:ext uri="{9D8B030D-6E8A-4147-A177-3AD203B41FA5}">
                      <a16:colId xmlns:a16="http://schemas.microsoft.com/office/drawing/2014/main" val="3644139132"/>
                    </a:ext>
                  </a:extLst>
                </a:gridCol>
                <a:gridCol w="939641">
                  <a:extLst>
                    <a:ext uri="{9D8B030D-6E8A-4147-A177-3AD203B41FA5}">
                      <a16:colId xmlns:a16="http://schemas.microsoft.com/office/drawing/2014/main" val="536019869"/>
                    </a:ext>
                  </a:extLst>
                </a:gridCol>
                <a:gridCol w="1748313">
                  <a:extLst>
                    <a:ext uri="{9D8B030D-6E8A-4147-A177-3AD203B41FA5}">
                      <a16:colId xmlns:a16="http://schemas.microsoft.com/office/drawing/2014/main" val="1657592762"/>
                    </a:ext>
                  </a:extLst>
                </a:gridCol>
              </a:tblGrid>
              <a:tr h="503904">
                <a:tc>
                  <a:txBody>
                    <a:bodyPr/>
                    <a:lstStyle/>
                    <a:p>
                      <a:endParaRPr lang="de-DE" sz="800" dirty="0"/>
                    </a:p>
                    <a:p>
                      <a:pPr algn="ctr"/>
                      <a:r>
                        <a:rPr lang="de-DE" sz="800" dirty="0"/>
                        <a:t>Fragen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CDU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SPD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FDP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Grüne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Linke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AfD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1659276"/>
                  </a:ext>
                </a:extLst>
              </a:tr>
              <a:tr h="293747">
                <a:tc rowSpan="2">
                  <a:txBody>
                    <a:bodyPr/>
                    <a:lstStyle/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a) Wird sich Ihre Partei für bessere Rahmenbedingungen zur Finanzierung</a:t>
                      </a: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von Netzinvestitionen einsetzen und wenn ja, wie?</a:t>
                      </a:r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482550"/>
                  </a:ext>
                </a:extLst>
              </a:tr>
              <a:tr h="2460237"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Für schnellen Netzausbau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Pro „verlässliche Verzinsung des Eigenkapitals und Verlängerung des Sockeleffekts bis zum Ende der 5. Regulierungsperiode (Übernahme Positionen aus BDEW Papier vom November 2019)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Fairer Lastenausgleich aller Nutzer am Netzausbau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Einsetzen auf Bundesebene für „verlässliche wirtschaftliche Rahmenbedingungen“ </a:t>
                      </a:r>
                    </a:p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Wirtschaftlich tragfähiger Netzausbau, der Versorgungs-sicherheit und niedrige Strompreise fördert</a:t>
                      </a:r>
                    </a:p>
                    <a:p>
                      <a:r>
                        <a:rPr lang="de-DE" sz="800" dirty="0"/>
                        <a:t>Bürger bei Netzumlage entlasten, (anteilige) Beteiligung von Erzeugungsanlagen an Netzanschlusskosten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Gesammelte Antwort 2a – d</a:t>
                      </a:r>
                    </a:p>
                    <a:p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Strommarktdesign muss grundsätzlich so gestaltet werden, dass fossile Erzeugung die Folgekosten eingepreist bekommt und der Ausbau Erneuerbarer Energien, die Sektoren-kupplung und netzdienliche Investitionen befördert werden. </a:t>
                      </a:r>
                    </a:p>
                    <a:p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Flexible Tarife für netzdienlichen Verbrauch bspw. wären eine Möglichkeit Erzeugung und Verbrauch einander anzunähern und  notwendigen Netzausbau zu reduzieren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Zuständigkeit in erster Linie auf Bundesebene</a:t>
                      </a:r>
                    </a:p>
                    <a:p>
                      <a:endParaRPr lang="de-DE" sz="800" dirty="0"/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Alle Fragen zu 2 ganzheitlich beantwortet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Pro Unabhängigkeit BNetzA; „BNetzA läuft Problemen hinterher“; 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 err="1"/>
                        <a:t>Redispatch</a:t>
                      </a:r>
                      <a:r>
                        <a:rPr lang="de-DE" sz="800" dirty="0"/>
                        <a:t>-Kosten werden eher ansteigen; 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freiwillige Investitionen in Stromnetze und lokale Versorgungslösungen als Alternative; 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Unterstützung für Digitalisierung im Netz</a:t>
                      </a:r>
                    </a:p>
                    <a:p>
                      <a:endParaRPr lang="de-DE" sz="800" dirty="0"/>
                    </a:p>
                    <a:p>
                      <a:endParaRPr lang="de-DE" sz="800" dirty="0"/>
                    </a:p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7136406"/>
                  </a:ext>
                </a:extLst>
              </a:tr>
              <a:tr h="293747">
                <a:tc rowSpan="2">
                  <a:txBody>
                    <a:bodyPr/>
                    <a:lstStyle/>
                    <a:p>
                      <a:endParaRPr lang="de-DE" sz="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de-DE" sz="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b) Wie ist Ihre Position zur Weiterentwicklung der Eigenkapitalverzinsung</a:t>
                      </a: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für Netzinvestitionen? Werden Sie sich für eine Anpassung</a:t>
                      </a: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 Regulierungsrahmens einsetzen?</a:t>
                      </a:r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374077"/>
                  </a:ext>
                </a:extLst>
              </a:tr>
              <a:tr h="1972564"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Weiterentwicklung Eigenkapitalverzinsung stimulierendes Element für Netzausbau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Offen gegenüber Anpassung Regulierungsrahmen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Prüfung Wettbewerbsfähigkeit und Methodik der Zinsbildung;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Investitionen müssen sich für Investoren lohnen</a:t>
                      </a:r>
                    </a:p>
                    <a:p>
                      <a:r>
                        <a:rPr lang="de-DE" sz="800" dirty="0"/>
                        <a:t>Regulierungsrahmen bei Planung, Bürokratie und Vergütung verbessern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Siehe Antwort zu 2a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Diskussions-bereitschaft und „unbedingte Überprüfung“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/>
                    </a:p>
                    <a:p>
                      <a:r>
                        <a:rPr lang="de-DE" sz="800" dirty="0" err="1"/>
                        <a:t>k.A</a:t>
                      </a:r>
                      <a:r>
                        <a:rPr lang="de-DE" sz="8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37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4903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4D40856-D98D-4C18-B439-785044AF7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9B7C50-35B3-412A-99C1-32780F5377C2}" type="slidenum">
              <a:rPr lang="de-DE" altLang="de-DE" smtClean="0"/>
              <a:pPr/>
              <a:t>5</a:t>
            </a:fld>
            <a:endParaRPr lang="de-DE" alt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F183DE3-7EA2-4679-9615-0670558367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Auswertung | WPS </a:t>
            </a:r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1DA3D8ED-EA4C-496A-A511-DB0C389BA8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452493"/>
              </p:ext>
            </p:extLst>
          </p:nvPr>
        </p:nvGraphicFramePr>
        <p:xfrm>
          <a:off x="220453" y="1217170"/>
          <a:ext cx="11706878" cy="530817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95227">
                  <a:extLst>
                    <a:ext uri="{9D8B030D-6E8A-4147-A177-3AD203B41FA5}">
                      <a16:colId xmlns:a16="http://schemas.microsoft.com/office/drawing/2014/main" val="174107758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9038945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07390272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750109694"/>
                    </a:ext>
                  </a:extLst>
                </a:gridCol>
                <a:gridCol w="1438845">
                  <a:extLst>
                    <a:ext uri="{9D8B030D-6E8A-4147-A177-3AD203B41FA5}">
                      <a16:colId xmlns:a16="http://schemas.microsoft.com/office/drawing/2014/main" val="364413913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536019869"/>
                    </a:ext>
                  </a:extLst>
                </a:gridCol>
                <a:gridCol w="1512166">
                  <a:extLst>
                    <a:ext uri="{9D8B030D-6E8A-4147-A177-3AD203B41FA5}">
                      <a16:colId xmlns:a16="http://schemas.microsoft.com/office/drawing/2014/main" val="1657592762"/>
                    </a:ext>
                  </a:extLst>
                </a:gridCol>
              </a:tblGrid>
              <a:tr h="526212">
                <a:tc>
                  <a:txBody>
                    <a:bodyPr/>
                    <a:lstStyle/>
                    <a:p>
                      <a:endParaRPr lang="de-DE" sz="800" dirty="0"/>
                    </a:p>
                    <a:p>
                      <a:pPr algn="ctr"/>
                      <a:r>
                        <a:rPr lang="de-DE" sz="800" dirty="0"/>
                        <a:t>Fragen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CDU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SPD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FDP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Grüne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Linke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AfD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1659276"/>
                  </a:ext>
                </a:extLst>
              </a:tr>
              <a:tr h="309536">
                <a:tc rowSpan="2">
                  <a:txBody>
                    <a:bodyPr/>
                    <a:lstStyle/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c) Verwenden Sie sich beim </a:t>
                      </a:r>
                      <a:r>
                        <a:rPr lang="de-DE" sz="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Redispatch</a:t>
                      </a:r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für eine Bewertung der Engpassmanagement-kosten (EPMK) als dauerhaft nicht beeinflussbare</a:t>
                      </a: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Kosten (</a:t>
                      </a:r>
                      <a:r>
                        <a:rPr lang="de-DE" sz="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dnbK</a:t>
                      </a:r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und für eine rechtzeitige Anpassung der Anreizregulierungsverordnung (</a:t>
                      </a:r>
                      <a:r>
                        <a:rPr lang="de-DE" sz="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ARegV</a:t>
                      </a:r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). Die aktuelle Regelung läuft im September</a:t>
                      </a: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2021 aus.</a:t>
                      </a:r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482550"/>
                  </a:ext>
                </a:extLst>
              </a:tr>
              <a:tr h="2084298"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/>
                        <a:t>Folgenabschätzung vorschalten, um Kosten </a:t>
                      </a:r>
                      <a:r>
                        <a:rPr lang="de-DE" sz="800" dirty="0" err="1"/>
                        <a:t>dnbk</a:t>
                      </a:r>
                      <a:r>
                        <a:rPr lang="de-DE" sz="800" dirty="0"/>
                        <a:t> zu klären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Bei Netzbetreibern sollen keine Nachteile durch </a:t>
                      </a:r>
                      <a:r>
                        <a:rPr lang="de-DE" sz="800" dirty="0" err="1"/>
                        <a:t>Kostendurchreichung</a:t>
                      </a:r>
                      <a:r>
                        <a:rPr lang="de-DE" sz="800" dirty="0"/>
                        <a:t> entstehen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Verweis auf Bundestagsfraktion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Regelungslücke ab 01.10.21 erkannt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ヒラギノ角ゴ Pro W3" pitchFamily="-110" charset="-128"/>
                          <a:cs typeface="Arial" charset="0"/>
                        </a:rPr>
                        <a:t>Kosten für das Netzengpassmanagement insgesamt begrenzen</a:t>
                      </a:r>
                    </a:p>
                    <a:p>
                      <a:endParaRPr lang="de-DE" sz="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ヒラギノ角ゴ Pro W3" pitchFamily="-110" charset="-128"/>
                        <a:cs typeface="Arial" charset="0"/>
                      </a:endParaRP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ヒラギノ角ゴ Pro W3" pitchFamily="-110" charset="-128"/>
                          <a:cs typeface="Arial" charset="0"/>
                        </a:rPr>
                        <a:t>Anerkennung, dass EPMK nicht komplett von VNB zu beeinflussen sind </a:t>
                      </a:r>
                    </a:p>
                    <a:p>
                      <a:endParaRPr lang="de-DE" sz="800" b="0" i="0" u="none" strike="noStrike" kern="1200" baseline="0" dirty="0">
                        <a:solidFill>
                          <a:srgbClr val="FF0000"/>
                        </a:solidFill>
                        <a:latin typeface="+mn-lt"/>
                        <a:ea typeface="ヒラギノ角ゴ Pro W3" pitchFamily="-110" charset="-128"/>
                        <a:cs typeface="Arial" charset="0"/>
                      </a:endParaRP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ヒラギノ角ゴ Pro W3" pitchFamily="-110" charset="-128"/>
                          <a:cs typeface="Arial" charset="0"/>
                        </a:rPr>
                        <a:t>Angemessenes Anreizsystem vom </a:t>
                      </a:r>
                      <a:r>
                        <a:rPr lang="de-DE" sz="8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ヒラギノ角ゴ Pro W3" pitchFamily="-110" charset="-128"/>
                          <a:cs typeface="Arial" charset="0"/>
                        </a:rPr>
                        <a:t>BMWi</a:t>
                      </a:r>
                      <a:r>
                        <a:rPr lang="de-DE" sz="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ヒラギノ角ゴ Pro W3" pitchFamily="-110" charset="-128"/>
                          <a:cs typeface="Arial" charset="0"/>
                        </a:rPr>
                        <a:t> gefordert</a:t>
                      </a:r>
                      <a:endParaRPr lang="de-DE" sz="800" dirty="0"/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/>
                        <a:t>Siehe Antwort 2a 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 err="1"/>
                        <a:t>k.A</a:t>
                      </a:r>
                      <a:r>
                        <a:rPr lang="de-DE" sz="800" dirty="0"/>
                        <a:t>. zur Frage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 err="1"/>
                        <a:t>k.A</a:t>
                      </a:r>
                      <a:r>
                        <a:rPr lang="de-DE" sz="800" dirty="0"/>
                        <a:t>. siehe Antwort 2a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7136406"/>
                  </a:ext>
                </a:extLst>
              </a:tr>
              <a:tr h="309536">
                <a:tc rowSpan="2">
                  <a:txBody>
                    <a:bodyPr/>
                    <a:lstStyle/>
                    <a:p>
                      <a:endParaRPr lang="de-DE" sz="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de-DE" sz="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d) Wie ist Ihre Position zur Verlängerung der Übergangsregelung nach</a:t>
                      </a: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§ 34 Abs. 5 </a:t>
                      </a:r>
                      <a:r>
                        <a:rPr lang="de-DE" sz="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ARegV</a:t>
                      </a:r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(Übergangssockel) über die 3. Regulierungsperiode</a:t>
                      </a: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hinaus?</a:t>
                      </a:r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374077"/>
                  </a:ext>
                </a:extLst>
              </a:tr>
              <a:tr h="2078593"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Kein grundlegender Reformbedarf bei </a:t>
                      </a:r>
                      <a:r>
                        <a:rPr lang="de-DE" sz="800" dirty="0" err="1"/>
                        <a:t>ARegV</a:t>
                      </a:r>
                      <a:endParaRPr lang="de-DE" sz="800" dirty="0"/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Gezielte Korrekturen im Detail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Regelungslücke muss verhindert und auf Bundeseben gelöst werden;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/>
                        <a:t>Vorschlag vor Ende der Regulierungsperiode gefordert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/>
                        <a:t>Siehe Antwort 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k. A.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 err="1"/>
                        <a:t>k.A</a:t>
                      </a:r>
                      <a:r>
                        <a:rPr lang="de-DE" sz="800" dirty="0"/>
                        <a:t>. siehe Antwort 2a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37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7524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4D40856-D98D-4C18-B439-785044AF7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9B7C50-35B3-412A-99C1-32780F5377C2}" type="slidenum">
              <a:rPr lang="de-DE" altLang="de-DE" smtClean="0"/>
              <a:pPr/>
              <a:t>6</a:t>
            </a:fld>
            <a:endParaRPr lang="de-DE" alt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F183DE3-7EA2-4679-9615-0670558367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Auswertung | WPS </a:t>
            </a:r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1DA3D8ED-EA4C-496A-A511-DB0C389BA8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420361"/>
              </p:ext>
            </p:extLst>
          </p:nvPr>
        </p:nvGraphicFramePr>
        <p:xfrm>
          <a:off x="149750" y="1215916"/>
          <a:ext cx="11706878" cy="513496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95227">
                  <a:extLst>
                    <a:ext uri="{9D8B030D-6E8A-4147-A177-3AD203B41FA5}">
                      <a16:colId xmlns:a16="http://schemas.microsoft.com/office/drawing/2014/main" val="174107758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9038945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07390272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750109694"/>
                    </a:ext>
                  </a:extLst>
                </a:gridCol>
                <a:gridCol w="1438845">
                  <a:extLst>
                    <a:ext uri="{9D8B030D-6E8A-4147-A177-3AD203B41FA5}">
                      <a16:colId xmlns:a16="http://schemas.microsoft.com/office/drawing/2014/main" val="364413913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536019869"/>
                    </a:ext>
                  </a:extLst>
                </a:gridCol>
                <a:gridCol w="1512166">
                  <a:extLst>
                    <a:ext uri="{9D8B030D-6E8A-4147-A177-3AD203B41FA5}">
                      <a16:colId xmlns:a16="http://schemas.microsoft.com/office/drawing/2014/main" val="1657592762"/>
                    </a:ext>
                  </a:extLst>
                </a:gridCol>
              </a:tblGrid>
              <a:tr h="492245">
                <a:tc>
                  <a:txBody>
                    <a:bodyPr/>
                    <a:lstStyle/>
                    <a:p>
                      <a:endParaRPr lang="de-DE" sz="800" dirty="0"/>
                    </a:p>
                    <a:p>
                      <a:pPr algn="ctr"/>
                      <a:r>
                        <a:rPr lang="de-DE" sz="800" dirty="0"/>
                        <a:t>Fragen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CDU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SPD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FDP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Grüne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Linke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AfD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1659276"/>
                  </a:ext>
                </a:extLst>
              </a:tr>
              <a:tr h="231645">
                <a:tc rowSpan="2">
                  <a:txBody>
                    <a:bodyPr/>
                    <a:lstStyle/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a) Wie beurteilen Sie im Rahmen der geplanten Wasserstoffstrategie</a:t>
                      </a: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 Landes Sachsen-Anhalt die Rolle der VNB? Befürworten Sie die</a:t>
                      </a: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regulatorische Anerkennung und Förderung bei der Beimischung</a:t>
                      </a: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von Wasserstoff in bestehende Gasnetze?</a:t>
                      </a:r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482550"/>
                  </a:ext>
                </a:extLst>
              </a:tr>
              <a:tr h="2137266"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Befürwortung, soweit wirtschaftlich und technologisch umsetzbar</a:t>
                      </a:r>
                    </a:p>
                    <a:p>
                      <a:endParaRPr lang="de-DE" sz="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regulatorische Anerkennung als Option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Begrüßung Wasserstoffstrategie des Landes</a:t>
                      </a:r>
                    </a:p>
                    <a:p>
                      <a:endParaRPr lang="de-DE" sz="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Abwägung zwischen Kritik und Befürwortung zur Beimischung, noch keine eigene Meinung gebildet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Wasserstoff zum Öl des 21. Jahrhunderts machen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Zentrale Rolle für VNB</a:t>
                      </a:r>
                    </a:p>
                    <a:p>
                      <a:r>
                        <a:rPr lang="de-DE" sz="800" dirty="0"/>
                        <a:t>Regulatorische Anerkennung der Klimaneutralität von H2</a:t>
                      </a:r>
                    </a:p>
                    <a:p>
                      <a:r>
                        <a:rPr lang="de-DE" sz="800" dirty="0"/>
                        <a:t>Infrastrukturausbau analog Ladeinfrastruktur für E-Fahrzeuge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800" dirty="0"/>
                        <a:t>Betonen die</a:t>
                      </a:r>
                      <a:r>
                        <a:rPr lang="de-DE" sz="800" baseline="0" dirty="0"/>
                        <a:t> Rolle der VNB bei dem Aufbau der H2 Wirtschaft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DE" sz="800" baseline="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800" baseline="0" dirty="0"/>
                        <a:t>Hinweis, dass die  bestehende technische Infrastruktur genutzt werden soll</a:t>
                      </a:r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 err="1"/>
                        <a:t>k.A</a:t>
                      </a:r>
                      <a:r>
                        <a:rPr lang="de-DE" sz="800" dirty="0"/>
                        <a:t>. zur Frage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H2-Wirtschaft unwirtschaftlich und nicht zu befürwortend;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gleiches gilt für Förderung, Infrastruktur oder Beimischung</a:t>
                      </a:r>
                    </a:p>
                    <a:p>
                      <a:endParaRPr lang="de-DE" sz="800" dirty="0"/>
                    </a:p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7136406"/>
                  </a:ext>
                </a:extLst>
              </a:tr>
              <a:tr h="231645">
                <a:tc rowSpan="2">
                  <a:txBody>
                    <a:bodyPr/>
                    <a:lstStyle/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b) Wie stehen Sie zur Einführung von Mindestanteilen von Wasserstoff</a:t>
                      </a: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Erdgasausschreibungen?</a:t>
                      </a:r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374077"/>
                  </a:ext>
                </a:extLst>
              </a:tr>
              <a:tr h="1389869"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strike="noStrike" dirty="0">
                          <a:solidFill>
                            <a:schemeClr val="tx1"/>
                          </a:solidFill>
                        </a:rPr>
                        <a:t>Abhängig von Volumina und damit </a:t>
                      </a:r>
                      <a:r>
                        <a:rPr lang="de-DE" sz="800" strike="noStrike" dirty="0" err="1">
                          <a:solidFill>
                            <a:schemeClr val="tx1"/>
                          </a:solidFill>
                        </a:rPr>
                        <a:t>Kostengünstigkeit</a:t>
                      </a:r>
                      <a:endParaRPr lang="de-DE" sz="800" strike="noStrike" dirty="0">
                        <a:solidFill>
                          <a:schemeClr val="tx1"/>
                        </a:solidFill>
                      </a:endParaRPr>
                    </a:p>
                    <a:p>
                      <a:endParaRPr lang="de-DE" sz="800" strike="noStrike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800" strike="noStrike" dirty="0">
                          <a:solidFill>
                            <a:schemeClr val="tx1"/>
                          </a:solidFill>
                        </a:rPr>
                        <a:t>keine grundsätzliche Befürwortung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Begrüßung Einführung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/>
                        <a:t>Offen für </a:t>
                      </a:r>
                      <a:r>
                        <a:rPr lang="de-DE" sz="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ヒラギノ角ゴ Pro W3" pitchFamily="-110" charset="-128"/>
                          <a:cs typeface="Arial" charset="0"/>
                        </a:rPr>
                        <a:t>Beimischungspflichten und Mindestanteile</a:t>
                      </a:r>
                      <a:endParaRPr lang="de-DE" sz="800" dirty="0"/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Leitgedanke Klimaneutralität schnellstmöglich zu erreichen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perspektivisch bedeutet das die Substitution von Erdgas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Einsatz grüner Wasserstoff wird zunächst in den Bereichen der chemischen Industrie und der Luftfahrt gesehen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 err="1"/>
                        <a:t>k.A</a:t>
                      </a:r>
                      <a:r>
                        <a:rPr lang="de-DE" sz="8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Siehe Antwort 3a</a:t>
                      </a:r>
                    </a:p>
                    <a:p>
                      <a:endParaRPr lang="de-DE" sz="800" dirty="0"/>
                    </a:p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37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165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4D40856-D98D-4C18-B439-785044AF7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9B7C50-35B3-412A-99C1-32780F5377C2}" type="slidenum">
              <a:rPr lang="de-DE" altLang="de-DE" smtClean="0"/>
              <a:pPr/>
              <a:t>7</a:t>
            </a:fld>
            <a:endParaRPr lang="de-DE" alt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F183DE3-7EA2-4679-9615-0670558367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Auswertung | WPS </a:t>
            </a:r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1DA3D8ED-EA4C-496A-A511-DB0C389BA8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028179"/>
              </p:ext>
            </p:extLst>
          </p:nvPr>
        </p:nvGraphicFramePr>
        <p:xfrm>
          <a:off x="192650" y="1273622"/>
          <a:ext cx="11663978" cy="525172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95065">
                  <a:extLst>
                    <a:ext uri="{9D8B030D-6E8A-4147-A177-3AD203B41FA5}">
                      <a16:colId xmlns:a16="http://schemas.microsoft.com/office/drawing/2014/main" val="1741077582"/>
                    </a:ext>
                  </a:extLst>
                </a:gridCol>
                <a:gridCol w="1937091">
                  <a:extLst>
                    <a:ext uri="{9D8B030D-6E8A-4147-A177-3AD203B41FA5}">
                      <a16:colId xmlns:a16="http://schemas.microsoft.com/office/drawing/2014/main" val="390389453"/>
                    </a:ext>
                  </a:extLst>
                </a:gridCol>
                <a:gridCol w="1650115">
                  <a:extLst>
                    <a:ext uri="{9D8B030D-6E8A-4147-A177-3AD203B41FA5}">
                      <a16:colId xmlns:a16="http://schemas.microsoft.com/office/drawing/2014/main" val="1073902722"/>
                    </a:ext>
                  </a:extLst>
                </a:gridCol>
                <a:gridCol w="1363139">
                  <a:extLst>
                    <a:ext uri="{9D8B030D-6E8A-4147-A177-3AD203B41FA5}">
                      <a16:colId xmlns:a16="http://schemas.microsoft.com/office/drawing/2014/main" val="1750109694"/>
                    </a:ext>
                  </a:extLst>
                </a:gridCol>
                <a:gridCol w="1711573">
                  <a:extLst>
                    <a:ext uri="{9D8B030D-6E8A-4147-A177-3AD203B41FA5}">
                      <a16:colId xmlns:a16="http://schemas.microsoft.com/office/drawing/2014/main" val="3644139132"/>
                    </a:ext>
                  </a:extLst>
                </a:gridCol>
                <a:gridCol w="1014704">
                  <a:extLst>
                    <a:ext uri="{9D8B030D-6E8A-4147-A177-3AD203B41FA5}">
                      <a16:colId xmlns:a16="http://schemas.microsoft.com/office/drawing/2014/main" val="536019869"/>
                    </a:ext>
                  </a:extLst>
                </a:gridCol>
                <a:gridCol w="1792291">
                  <a:extLst>
                    <a:ext uri="{9D8B030D-6E8A-4147-A177-3AD203B41FA5}">
                      <a16:colId xmlns:a16="http://schemas.microsoft.com/office/drawing/2014/main" val="1657592762"/>
                    </a:ext>
                  </a:extLst>
                </a:gridCol>
              </a:tblGrid>
              <a:tr h="413659">
                <a:tc>
                  <a:txBody>
                    <a:bodyPr/>
                    <a:lstStyle/>
                    <a:p>
                      <a:endParaRPr lang="de-DE" sz="800" dirty="0"/>
                    </a:p>
                    <a:p>
                      <a:pPr algn="ctr"/>
                      <a:r>
                        <a:rPr lang="de-DE" sz="800" dirty="0"/>
                        <a:t>Fragen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CDU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SPD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FDP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Grüne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Linke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/>
                        <a:t>AfD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1659276"/>
                  </a:ext>
                </a:extLst>
              </a:tr>
              <a:tr h="230284">
                <a:tc rowSpan="2">
                  <a:txBody>
                    <a:bodyPr/>
                    <a:lstStyle/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c) Wie sehen Sie die Rolle der Verteilnetzbetreiber beim Roll-out der</a:t>
                      </a: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Elektromobilität und wie wollen Sie diese politisch fördern?</a:t>
                      </a:r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482550"/>
                  </a:ext>
                </a:extLst>
              </a:tr>
              <a:tr h="1732321"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 „Förderung im Gleichklang der Versorgungsinfrastruktur“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Anreizsysteme für private Investitionen</a:t>
                      </a:r>
                    </a:p>
                    <a:p>
                      <a:endParaRPr lang="de-DE" sz="80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Planungsbeschleunigungsgesetze nötig, um in den Kommunen die komplexe Installation der Ladeinfrastruktur zu beschleunigen 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Verbesserung Förderoptionen des Landes; </a:t>
                      </a:r>
                    </a:p>
                    <a:p>
                      <a:endParaRPr lang="de-DE" sz="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Rolle VNB erkannt; </a:t>
                      </a:r>
                    </a:p>
                    <a:p>
                      <a:endParaRPr lang="de-DE" sz="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passgenaue Regulierung angestrebt; </a:t>
                      </a:r>
                    </a:p>
                    <a:p>
                      <a:endParaRPr lang="de-DE" sz="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Landeskoordinierung und Masterplan geplant;</a:t>
                      </a:r>
                    </a:p>
                    <a:p>
                      <a:endParaRPr lang="de-DE" sz="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VNB spielen entscheidende Rolle</a:t>
                      </a:r>
                    </a:p>
                    <a:p>
                      <a:r>
                        <a:rPr lang="de-DE" sz="800" dirty="0"/>
                        <a:t>Zukunftstauglichkeit der Netze überprüfen</a:t>
                      </a:r>
                    </a:p>
                    <a:p>
                      <a:r>
                        <a:rPr lang="de-DE" sz="800" dirty="0"/>
                        <a:t>bessere Netzauslastung durch Speicher und Flexibilisierung</a:t>
                      </a:r>
                    </a:p>
                    <a:p>
                      <a:r>
                        <a:rPr lang="de-DE" sz="800" dirty="0"/>
                        <a:t>Anpassung </a:t>
                      </a:r>
                      <a:r>
                        <a:rPr lang="de-DE" sz="800" dirty="0" err="1"/>
                        <a:t>Netzregulatorik</a:t>
                      </a:r>
                      <a:r>
                        <a:rPr lang="de-DE" sz="800" dirty="0"/>
                        <a:t> und ökonomische Anreize für Effizienz </a:t>
                      </a:r>
                    </a:p>
                    <a:p>
                      <a:r>
                        <a:rPr lang="de-DE" sz="800" dirty="0" err="1"/>
                        <a:t>Sektorkopplung</a:t>
                      </a:r>
                      <a:r>
                        <a:rPr lang="de-DE" sz="800" dirty="0"/>
                        <a:t> vorantreiben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800" dirty="0"/>
                        <a:t>Rolle der VNB wird betont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DE" sz="8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800" b="0" dirty="0"/>
                        <a:t>E-Mob</a:t>
                      </a:r>
                      <a:r>
                        <a:rPr lang="de-DE" sz="800" b="0" baseline="0" dirty="0"/>
                        <a:t> wird explizit als netzdienlicher  Speicher genannt (im Sinne eines Be- und Entladens)</a:t>
                      </a:r>
                    </a:p>
                    <a:p>
                      <a:endParaRPr lang="de-DE" sz="800" b="0" dirty="0"/>
                    </a:p>
                    <a:p>
                      <a:r>
                        <a:rPr lang="de-DE" sz="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wirtschaftliches Potential für Verteilnetzbetreiber gesehen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k. A. zur Frage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E-Mob nur da, wo regional entsprechende Stromkapazitäten verfügbar; wegen privaten Ladestellen deutlich weniger öffentliche als geplant ausreichend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7136406"/>
                  </a:ext>
                </a:extLst>
              </a:tr>
              <a:tr h="230284">
                <a:tc rowSpan="2">
                  <a:txBody>
                    <a:bodyPr/>
                    <a:lstStyle/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d) Wie stehen Sie zu den Herausforderungen der VNB in Bezug auf</a:t>
                      </a: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Digitalisierung vor dem Hintergrund der Bedeutung von Steuerbarkeit,</a:t>
                      </a:r>
                    </a:p>
                    <a:p>
                      <a:r>
                        <a:rPr lang="de-DE" sz="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Sicherheit und optimiertem Netzausbau?</a:t>
                      </a:r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374077"/>
                  </a:ext>
                </a:extLst>
              </a:tr>
              <a:tr h="2579176"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digitalen Steuerung der Netzsysteme ist eine zentrale technische Möglichkeit für die Netzstabilität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geplante Netzausbau muss sich an den Erfordernissen der Verbraucher und einer systemischen Netzsteuerung orientieren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digitale und logische Steuerungen ein zentraler Ansatz für die Sicherung der Grundlast in Deutschland nach zunehmendem Ausstieg aus konventioneller Erzeugung     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Lösungen für Erzeugungs- und Lastenprognosen;</a:t>
                      </a:r>
                    </a:p>
                    <a:p>
                      <a:endParaRPr lang="de-DE" sz="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Digitalisierung als Querschnittsaufgabe der Landespolitik verstehen, z.B. mit eigenem Digitalisierungsministerium;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Marktwirtschaftliche Prinzipien für neue Leitungen und bessere Technologien</a:t>
                      </a:r>
                    </a:p>
                    <a:p>
                      <a:r>
                        <a:rPr lang="de-DE" sz="800" dirty="0"/>
                        <a:t>Mit Smart Metern Voraussetzung für lastabhängige Stromtarife schaffen</a:t>
                      </a:r>
                    </a:p>
                    <a:p>
                      <a:r>
                        <a:rPr lang="de-DE" sz="800" dirty="0"/>
                        <a:t>Nachhaltige und subventionsfreie Geschäftsmodelle durch technologieneutralen Wettbewerb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Chancen der Digitalisierung nutzen. Dazu gehört auch der Schutz vor den Risiken (z.B. Cyberattacken). </a:t>
                      </a:r>
                    </a:p>
                    <a:p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Digitale Steuerungssysteme ermöglichen einen optimierten Netzausbau und damit weniger Umwelt-auswirkungen. </a:t>
                      </a:r>
                    </a:p>
                    <a:p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Durch die zukünftige deutlich kleinteiligere dezentrale Erzeugungsstruktur sowie die Sektorenkopplung werden die Versorgungsnetze deutlich </a:t>
                      </a:r>
                      <a:r>
                        <a:rPr lang="de-DE" sz="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vernetztere</a:t>
                      </a:r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komplexere Systeme.</a:t>
                      </a:r>
                    </a:p>
                    <a:p>
                      <a:r>
                        <a:rPr lang="de-DE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Hierfür ist die Digitalisierung unerlässlich.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Digitalisierung ist alternativlos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Digitalisierung Stromnetz alternativlos; über Strukturmittel möglich</a:t>
                      </a:r>
                    </a:p>
                    <a:p>
                      <a:endParaRPr lang="de-DE" sz="800" dirty="0"/>
                    </a:p>
                    <a:p>
                      <a:r>
                        <a:rPr lang="de-DE" sz="800" dirty="0"/>
                        <a:t>-&gt; wenn man den systemfremden Finanzierungsaufwand abzieht </a:t>
                      </a:r>
                    </a:p>
                    <a:p>
                      <a:endParaRPr lang="de-D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37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93205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PLORISREVISION" val="2"/>
</p:tagLst>
</file>

<file path=ppt/theme/theme1.xml><?xml version="1.0" encoding="utf-8"?>
<a:theme xmlns:a="http://schemas.openxmlformats.org/drawingml/2006/main" name="FNB Ost Vorlage">
  <a:themeElements>
    <a:clrScheme name="WEMAG">
      <a:dk1>
        <a:sysClr val="windowText" lastClr="000000"/>
      </a:dk1>
      <a:lt1>
        <a:sysClr val="window" lastClr="FFFFFF"/>
      </a:lt1>
      <a:dk2>
        <a:srgbClr val="005480"/>
      </a:dk2>
      <a:lt2>
        <a:srgbClr val="FFFFFF"/>
      </a:lt2>
      <a:accent1>
        <a:srgbClr val="0093D3"/>
      </a:accent1>
      <a:accent2>
        <a:srgbClr val="005395"/>
      </a:accent2>
      <a:accent3>
        <a:srgbClr val="005395"/>
      </a:accent3>
      <a:accent4>
        <a:srgbClr val="00294A"/>
      </a:accent4>
      <a:accent5>
        <a:srgbClr val="A5A5A5"/>
      </a:accent5>
      <a:accent6>
        <a:srgbClr val="7F7F7F"/>
      </a:accent6>
      <a:hlink>
        <a:srgbClr val="005480"/>
      </a:hlink>
      <a:folHlink>
        <a:srgbClr val="8C8E8E"/>
      </a:folHlink>
    </a:clrScheme>
    <a:fontScheme name="Thaumas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4D4D4D"/>
            </a:solidFill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-Master-FNB-Ost.potx" id="{30C0D00D-5E39-4CB2-8D80-F1BA8F258709}" vid="{188441CC-B5B0-4F3C-8759-BE014CB11EC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6FBDE944D34548BEC91899C87BC124" ma:contentTypeVersion="11" ma:contentTypeDescription="Create a new document." ma:contentTypeScope="" ma:versionID="b8ada4ae9c5175e2b85ee9a28cdaf52c">
  <xsd:schema xmlns:xsd="http://www.w3.org/2001/XMLSchema" xmlns:xs="http://www.w3.org/2001/XMLSchema" xmlns:p="http://schemas.microsoft.com/office/2006/metadata/properties" xmlns:ns3="c85882fb-02e7-436d-b6eb-d67776cfe388" xmlns:ns4="3a9ac4ae-63db-4222-a9b6-79e621614b91" targetNamespace="http://schemas.microsoft.com/office/2006/metadata/properties" ma:root="true" ma:fieldsID="9d1d70692c4db52c3e3b9dcf6913c524" ns3:_="" ns4:_="">
    <xsd:import namespace="c85882fb-02e7-436d-b6eb-d67776cfe388"/>
    <xsd:import namespace="3a9ac4ae-63db-4222-a9b6-79e621614b9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5882fb-02e7-436d-b6eb-d67776cfe3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9ac4ae-63db-4222-a9b6-79e621614b9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4E2EF5-9AF3-4FBA-828D-8CA08DBE43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5882fb-02e7-436d-b6eb-d67776cfe388"/>
    <ds:schemaRef ds:uri="3a9ac4ae-63db-4222-a9b6-79e621614b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0B60E30-3B86-4BCE-9A8C-28D697D5B0A3}">
  <ds:schemaRefs>
    <ds:schemaRef ds:uri="3a9ac4ae-63db-4222-a9b6-79e621614b91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c85882fb-02e7-436d-b6eb-d67776cfe38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B212F41-6B75-43AD-8B01-F11E3D3544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PPT-Master-FNB-Ost</Template>
  <TotalTime>0</TotalTime>
  <Words>1652</Words>
  <Application>Microsoft Office PowerPoint</Application>
  <PresentationFormat>Breitbild</PresentationFormat>
  <Paragraphs>344</Paragraphs>
  <Slides>7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6" baseType="lpstr">
      <vt:lpstr>Arial</vt:lpstr>
      <vt:lpstr>Calibri</vt:lpstr>
      <vt:lpstr>Lato</vt:lpstr>
      <vt:lpstr>Nunito Sans</vt:lpstr>
      <vt:lpstr>Nunito Sans Light</vt:lpstr>
      <vt:lpstr>Nunito Sans SemiBold</vt:lpstr>
      <vt:lpstr>Verdana</vt:lpstr>
      <vt:lpstr>Wingdings</vt:lpstr>
      <vt:lpstr>FNB Ost Vorlage</vt:lpstr>
      <vt:lpstr>Auswertung Wahlprüfsteine Sachsen-Anhalt</vt:lpstr>
      <vt:lpstr>Auswertung | WPS </vt:lpstr>
      <vt:lpstr>Auswertung | WPS </vt:lpstr>
      <vt:lpstr>Auswertung | WPS </vt:lpstr>
      <vt:lpstr>Auswertung | WPS </vt:lpstr>
      <vt:lpstr>Auswertung | WPS </vt:lpstr>
      <vt:lpstr>Auswertung | WPS </vt:lpstr>
    </vt:vector>
  </TitlesOfParts>
  <Company>Dieser PC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Hache, Jens</dc:creator>
  <cp:lastModifiedBy>Hinkel, Corinna</cp:lastModifiedBy>
  <cp:revision>149</cp:revision>
  <dcterms:created xsi:type="dcterms:W3CDTF">2019-04-23T08:40:52Z</dcterms:created>
  <dcterms:modified xsi:type="dcterms:W3CDTF">2021-04-15T05:48:16Z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0x010100146FBDE944D34548BEC91899C87BC124</vt:lpwstr>
  </property>
</Properties>
</file>